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1" r:id="rId6"/>
    <p:sldId id="267" r:id="rId7"/>
    <p:sldId id="268" r:id="rId8"/>
    <p:sldId id="269" r:id="rId9"/>
    <p:sldId id="263" r:id="rId10"/>
    <p:sldId id="271" r:id="rId11"/>
    <p:sldId id="260" r:id="rId12"/>
    <p:sldId id="270" r:id="rId13"/>
    <p:sldId id="276" r:id="rId14"/>
    <p:sldId id="272" r:id="rId15"/>
    <p:sldId id="274" r:id="rId16"/>
    <p:sldId id="278" r:id="rId17"/>
    <p:sldId id="279" r:id="rId18"/>
    <p:sldId id="280" r:id="rId19"/>
    <p:sldId id="275" r:id="rId20"/>
    <p:sldId id="281"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ндрей Дмитракович" initials="АД" lastIdx="3" clrIdx="0">
    <p:extLst>
      <p:ext uri="{19B8F6BF-5375-455C-9EA6-DF929625EA0E}">
        <p15:presenceInfo xmlns:p15="http://schemas.microsoft.com/office/powerpoint/2012/main" userId="b5e8ebee16ded7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373" autoAdjust="0"/>
  </p:normalViewPr>
  <p:slideViewPr>
    <p:cSldViewPr snapToGrid="0">
      <p:cViewPr varScale="1">
        <p:scale>
          <a:sx n="86" d="100"/>
          <a:sy n="86" d="100"/>
        </p:scale>
        <p:origin x="14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37F01-D667-4AA1-A855-6C071D32A5BF}" type="datetimeFigureOut">
              <a:rPr lang="ru-RU" smtClean="0"/>
              <a:t>19.01.2022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9A15-25E0-4EFC-AE60-5F4B1D2C49DD}" type="slidenum">
              <a:rPr lang="ru-RU" smtClean="0"/>
              <a:t>‹#›</a:t>
            </a:fld>
            <a:endParaRPr lang="ru-RU"/>
          </a:p>
        </p:txBody>
      </p:sp>
    </p:spTree>
    <p:extLst>
      <p:ext uri="{BB962C8B-B14F-4D97-AF65-F5344CB8AC3E}">
        <p14:creationId xmlns:p14="http://schemas.microsoft.com/office/powerpoint/2010/main" val="100345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Мой рассказ будет посвящен асинхронности, что это такое, зачем она нужна, как реализуется асинхронность в </a:t>
            </a:r>
            <a:r>
              <a:rPr lang="en-US" dirty="0"/>
              <a:t>PHP </a:t>
            </a:r>
            <a:r>
              <a:rPr lang="ru-RU" dirty="0"/>
              <a:t>и что нам дают </a:t>
            </a:r>
            <a:r>
              <a:rPr lang="ru-RU" dirty="0" err="1"/>
              <a:t>файберы</a:t>
            </a:r>
            <a:r>
              <a:rPr lang="ru-RU" dirty="0"/>
              <a:t>, которые появились в </a:t>
            </a:r>
            <a:r>
              <a:rPr lang="en-US" dirty="0"/>
              <a:t>PHP 8.1</a:t>
            </a:r>
            <a:r>
              <a:rPr lang="ru-RU" dirty="0"/>
              <a:t> </a:t>
            </a:r>
          </a:p>
        </p:txBody>
      </p:sp>
      <p:sp>
        <p:nvSpPr>
          <p:cNvPr id="4" name="Номер слайда 3"/>
          <p:cNvSpPr>
            <a:spLocks noGrp="1"/>
          </p:cNvSpPr>
          <p:nvPr>
            <p:ph type="sldNum" sz="quarter" idx="5"/>
          </p:nvPr>
        </p:nvSpPr>
        <p:spPr/>
        <p:txBody>
          <a:bodyPr/>
          <a:lstStyle/>
          <a:p>
            <a:fld id="{D89B9A15-25E0-4EFC-AE60-5F4B1D2C49DD}" type="slidenum">
              <a:rPr lang="ru-RU" smtClean="0"/>
              <a:t>1</a:t>
            </a:fld>
            <a:endParaRPr lang="ru-RU"/>
          </a:p>
        </p:txBody>
      </p:sp>
    </p:spTree>
    <p:extLst>
      <p:ext uri="{BB962C8B-B14F-4D97-AF65-F5344CB8AC3E}">
        <p14:creationId xmlns:p14="http://schemas.microsoft.com/office/powerpoint/2010/main" val="288675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Когда у нас есть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мы можем, например:</a:t>
            </a:r>
            <a:br>
              <a:rPr lang="ru-RU" dirty="0"/>
            </a:br>
            <a:br>
              <a:rPr lang="ru-RU" dirty="0"/>
            </a:br>
            <a:r>
              <a:rPr lang="ru-RU" sz="1200" b="0" i="0" kern="1200" dirty="0">
                <a:solidFill>
                  <a:schemeClr val="tx1"/>
                </a:solidFill>
                <a:effectLst/>
                <a:latin typeface="+mn-lt"/>
                <a:ea typeface="+mn-ea"/>
                <a:cs typeface="+mn-cs"/>
              </a:rPr>
              <a:t>установить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и получить те же </a:t>
            </a:r>
            <a:r>
              <a:rPr lang="ru-RU" sz="1200" b="0" i="0" kern="1200" dirty="0" err="1">
                <a:solidFill>
                  <a:schemeClr val="tx1"/>
                </a:solidFill>
                <a:effectLst/>
                <a:latin typeface="+mn-lt"/>
                <a:ea typeface="+mn-ea"/>
                <a:cs typeface="+mn-cs"/>
              </a:rPr>
              <a:t>affected</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rows</a:t>
            </a:r>
            <a:r>
              <a:rPr lang="ru-RU" sz="1200" b="0" i="0" kern="1200" dirty="0">
                <a:solidFill>
                  <a:schemeClr val="tx1"/>
                </a:solidFill>
                <a:effectLst/>
                <a:latin typeface="+mn-lt"/>
                <a:ea typeface="+mn-ea"/>
                <a:cs typeface="+mn-cs"/>
              </a:rPr>
              <a:t>, которые нам возвращает </a:t>
            </a:r>
            <a:r>
              <a:rPr lang="ru-RU" sz="1200" b="0" i="0" kern="1200" dirty="0" err="1">
                <a:solidFill>
                  <a:schemeClr val="tx1"/>
                </a:solidFill>
                <a:effectLst/>
                <a:latin typeface="+mn-lt"/>
                <a:ea typeface="+mn-ea"/>
                <a:cs typeface="+mn-cs"/>
              </a:rPr>
              <a:t>PDOConnection</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обработать ошибку, добавить в лог;</a:t>
            </a:r>
          </a:p>
          <a:p>
            <a:r>
              <a:rPr lang="ru-RU" sz="1200" b="0" i="0" kern="1200" dirty="0">
                <a:solidFill>
                  <a:schemeClr val="tx1"/>
                </a:solidFill>
                <a:effectLst/>
                <a:latin typeface="+mn-lt"/>
                <a:ea typeface="+mn-ea"/>
                <a:cs typeface="+mn-cs"/>
              </a:rPr>
              <a:t>попытаться заново выполнить запрос, если SQL-сервер ответил ошибкой.</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10</a:t>
            </a:fld>
            <a:endParaRPr lang="ru-RU"/>
          </a:p>
        </p:txBody>
      </p:sp>
    </p:spTree>
    <p:extLst>
      <p:ext uri="{BB962C8B-B14F-4D97-AF65-F5344CB8AC3E}">
        <p14:creationId xmlns:p14="http://schemas.microsoft.com/office/powerpoint/2010/main" val="1029235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111111"/>
                </a:solidFill>
                <a:effectLst/>
                <a:latin typeface="-apple-system"/>
              </a:rPr>
              <a:t>Остается вопрос: мы поставили </a:t>
            </a:r>
            <a:r>
              <a:rPr lang="ru-RU" b="0" i="0" dirty="0" err="1">
                <a:solidFill>
                  <a:srgbClr val="111111"/>
                </a:solidFill>
                <a:effectLst/>
                <a:latin typeface="-apple-system"/>
              </a:rPr>
              <a:t>колбэк</a:t>
            </a:r>
            <a:r>
              <a:rPr lang="ru-RU" b="0" i="0" dirty="0">
                <a:solidFill>
                  <a:srgbClr val="111111"/>
                </a:solidFill>
                <a:effectLst/>
                <a:latin typeface="-apple-system"/>
              </a:rPr>
              <a:t>, а кто будет вызывать </a:t>
            </a:r>
            <a:r>
              <a:rPr lang="ru-RU" dirty="0" err="1"/>
              <a:t>resolve</a:t>
            </a:r>
            <a:r>
              <a:rPr lang="ru-RU" b="0" i="0" dirty="0">
                <a:solidFill>
                  <a:srgbClr val="111111"/>
                </a:solidFill>
                <a:effectLst/>
                <a:latin typeface="-apple-system"/>
              </a:rPr>
              <a:t> и </a:t>
            </a:r>
            <a:r>
              <a:rPr lang="ru-RU" dirty="0" err="1"/>
              <a:t>reject</a:t>
            </a:r>
            <a:r>
              <a:rPr lang="ru-RU" b="0" i="0" dirty="0">
                <a:solidFill>
                  <a:srgbClr val="111111"/>
                </a:solidFill>
                <a:effectLst/>
                <a:latin typeface="-apple-system"/>
              </a:rPr>
              <a:t>?</a:t>
            </a:r>
            <a:br>
              <a:rPr lang="ru-RU" dirty="0"/>
            </a:br>
            <a:br>
              <a:rPr lang="ru-RU" dirty="0"/>
            </a:br>
            <a:r>
              <a:rPr lang="ru-RU" b="0" i="0" dirty="0">
                <a:solidFill>
                  <a:srgbClr val="111111"/>
                </a:solidFill>
                <a:effectLst/>
                <a:latin typeface="-apple-system"/>
              </a:rPr>
              <a:t>Существует такая концепция как </a:t>
            </a:r>
            <a:r>
              <a:rPr lang="ru-RU" b="1" i="0" dirty="0" err="1">
                <a:solidFill>
                  <a:srgbClr val="111111"/>
                </a:solidFill>
                <a:effectLst/>
                <a:latin typeface="-apple-system"/>
              </a:rPr>
              <a:t>Event</a:t>
            </a:r>
            <a:r>
              <a:rPr lang="ru-RU" b="1" i="0" dirty="0">
                <a:solidFill>
                  <a:srgbClr val="111111"/>
                </a:solidFill>
                <a:effectLst/>
                <a:latin typeface="-apple-system"/>
              </a:rPr>
              <a:t> </a:t>
            </a:r>
            <a:r>
              <a:rPr lang="ru-RU" b="1" i="0" dirty="0" err="1">
                <a:solidFill>
                  <a:srgbClr val="111111"/>
                </a:solidFill>
                <a:effectLst/>
                <a:latin typeface="-apple-system"/>
              </a:rPr>
              <a:t>Loop</a:t>
            </a:r>
            <a:r>
              <a:rPr lang="ru-RU" b="1" i="0" dirty="0">
                <a:solidFill>
                  <a:srgbClr val="111111"/>
                </a:solidFill>
                <a:effectLst/>
                <a:latin typeface="-apple-system"/>
              </a:rPr>
              <a:t> — цикл событий</a:t>
            </a:r>
            <a:r>
              <a:rPr lang="ru-RU" b="0" i="0" dirty="0">
                <a:solidFill>
                  <a:srgbClr val="111111"/>
                </a:solidFill>
                <a:effectLst/>
                <a:latin typeface="-apple-system"/>
              </a:rPr>
              <a:t>. Он умеет обрабатывать сообщения в асинхронной среде. Для асинхронного I/O это будут сообщения от ОС о том, что сокет готов к чтению или записи.</a:t>
            </a:r>
            <a:br>
              <a:rPr lang="ru-RU" dirty="0"/>
            </a:br>
            <a:br>
              <a:rPr lang="ru-RU" dirty="0"/>
            </a:br>
            <a:r>
              <a:rPr lang="ru-RU" b="0" i="0" dirty="0">
                <a:solidFill>
                  <a:srgbClr val="111111"/>
                </a:solidFill>
                <a:effectLst/>
                <a:latin typeface="-apple-system"/>
              </a:rPr>
              <a:t>Как это работает.</a:t>
            </a:r>
            <a:br>
              <a:rPr lang="ru-RU" dirty="0"/>
            </a:br>
            <a:br>
              <a:rPr lang="ru-RU" dirty="0"/>
            </a:br>
            <a:r>
              <a:rPr lang="ru-RU" b="0" i="0" dirty="0">
                <a:solidFill>
                  <a:srgbClr val="111111"/>
                </a:solidFill>
                <a:effectLst/>
                <a:latin typeface="-apple-system"/>
              </a:rPr>
              <a:t>Клиент сообщает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что его интересует какой-то сокет.</a:t>
            </a:r>
          </a:p>
          <a:p>
            <a:pPr algn="l">
              <a:buFont typeface="Arial" panose="020B0604020202020204" pitchFamily="34" charset="0"/>
              <a:buChar char="•"/>
            </a:pP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опрашивает ОС через системный вызов </a:t>
            </a:r>
            <a:r>
              <a:rPr lang="ru-RU" b="0" i="0" dirty="0" err="1">
                <a:solidFill>
                  <a:srgbClr val="111111"/>
                </a:solidFill>
                <a:effectLst/>
                <a:latin typeface="-apple-system"/>
              </a:rPr>
              <a:t>stream_select</a:t>
            </a:r>
            <a:r>
              <a:rPr lang="ru-RU" b="0" i="0" dirty="0">
                <a:solidFill>
                  <a:srgbClr val="111111"/>
                </a:solidFill>
                <a:effectLst/>
                <a:latin typeface="-apple-system"/>
              </a:rPr>
              <a:t>: готов ли сокет, все ли данные записались, пришли ли данные с другой стороны.</a:t>
            </a:r>
          </a:p>
          <a:p>
            <a:pPr algn="l">
              <a:buFont typeface="Arial" panose="020B0604020202020204" pitchFamily="34" charset="0"/>
              <a:buChar char="•"/>
            </a:pPr>
            <a:r>
              <a:rPr lang="ru-RU" b="0" i="0" dirty="0">
                <a:solidFill>
                  <a:srgbClr val="111111"/>
                </a:solidFill>
                <a:effectLst/>
                <a:latin typeface="-apple-system"/>
              </a:rPr>
              <a:t>Если ОС сообщает, что сокет не готов, заблокирован, то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повторяет цикл.</a:t>
            </a:r>
          </a:p>
          <a:p>
            <a:pPr algn="l">
              <a:buFont typeface="Arial" panose="020B0604020202020204" pitchFamily="34" charset="0"/>
              <a:buChar char="•"/>
            </a:pPr>
            <a:r>
              <a:rPr lang="ru-RU" b="0" i="0" dirty="0">
                <a:solidFill>
                  <a:srgbClr val="111111"/>
                </a:solidFill>
                <a:effectLst/>
                <a:latin typeface="-apple-system"/>
              </a:rPr>
              <a:t>Когда ОС оповещает о готовности сокета,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возвращает управление в клиент и разрешает (</a:t>
            </a:r>
            <a:r>
              <a:rPr lang="ru-RU" b="0" i="0" dirty="0" err="1">
                <a:solidFill>
                  <a:srgbClr val="111111"/>
                </a:solidFill>
                <a:effectLst/>
                <a:latin typeface="-apple-system"/>
              </a:rPr>
              <a:t>resolve</a:t>
            </a:r>
            <a:r>
              <a:rPr lang="ru-RU" b="0" i="0" dirty="0">
                <a:solidFill>
                  <a:srgbClr val="111111"/>
                </a:solidFill>
                <a:effectLst/>
                <a:latin typeface="-apple-system"/>
              </a:rPr>
              <a:t> или </a:t>
            </a:r>
            <a:r>
              <a:rPr lang="ru-RU" b="0" i="0" dirty="0" err="1">
                <a:solidFill>
                  <a:srgbClr val="111111"/>
                </a:solidFill>
                <a:effectLst/>
                <a:latin typeface="-apple-system"/>
              </a:rPr>
              <a:t>reject</a:t>
            </a:r>
            <a:r>
              <a:rPr lang="ru-RU" b="0" i="0" dirty="0">
                <a:solidFill>
                  <a:srgbClr val="111111"/>
                </a:solidFill>
                <a:effectLst/>
                <a:latin typeface="-apple-system"/>
              </a:rPr>
              <a:t>) </a:t>
            </a:r>
            <a:r>
              <a:rPr lang="ru-RU" b="0" i="0" dirty="0" err="1">
                <a:solidFill>
                  <a:srgbClr val="111111"/>
                </a:solidFill>
                <a:effectLst/>
                <a:latin typeface="-apple-system"/>
              </a:rPr>
              <a:t>Promise</a:t>
            </a:r>
            <a:r>
              <a:rPr lang="ru-RU" b="0" i="0" dirty="0">
                <a:solidFill>
                  <a:srgbClr val="111111"/>
                </a:solidFill>
                <a:effectLst/>
                <a:latin typeface="-apple-system"/>
              </a:rPr>
              <a:t>.</a:t>
            </a:r>
          </a:p>
        </p:txBody>
      </p:sp>
      <p:sp>
        <p:nvSpPr>
          <p:cNvPr id="4" name="Номер слайда 3"/>
          <p:cNvSpPr>
            <a:spLocks noGrp="1"/>
          </p:cNvSpPr>
          <p:nvPr>
            <p:ph type="sldNum" sz="quarter" idx="5"/>
          </p:nvPr>
        </p:nvSpPr>
        <p:spPr/>
        <p:txBody>
          <a:bodyPr/>
          <a:lstStyle/>
          <a:p>
            <a:fld id="{D89B9A15-25E0-4EFC-AE60-5F4B1D2C49DD}" type="slidenum">
              <a:rPr lang="ru-RU" smtClean="0"/>
              <a:t>11</a:t>
            </a:fld>
            <a:endParaRPr lang="ru-RU"/>
          </a:p>
        </p:txBody>
      </p:sp>
    </p:spTree>
    <p:extLst>
      <p:ext uri="{BB962C8B-B14F-4D97-AF65-F5344CB8AC3E}">
        <p14:creationId xmlns:p14="http://schemas.microsoft.com/office/powerpoint/2010/main" val="1504263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111111"/>
                </a:solidFill>
                <a:effectLst/>
                <a:latin typeface="-apple-system"/>
              </a:rPr>
              <a:t>Существует несколько реализаций, на слайде представлены основные.</a:t>
            </a:r>
            <a:br>
              <a:rPr lang="ru-RU" dirty="0"/>
            </a:br>
            <a:br>
              <a:rPr lang="ru-RU" dirty="0"/>
            </a:br>
            <a:r>
              <a:rPr lang="ru-RU" b="1" i="0" dirty="0" err="1">
                <a:solidFill>
                  <a:srgbClr val="111111"/>
                </a:solidFill>
                <a:effectLst/>
                <a:latin typeface="-apple-system"/>
              </a:rPr>
              <a:t>ReactPHP</a:t>
            </a:r>
            <a:r>
              <a:rPr lang="ru-RU" b="0" i="0" dirty="0">
                <a:solidFill>
                  <a:srgbClr val="111111"/>
                </a:solidFill>
                <a:effectLst/>
                <a:latin typeface="-apple-system"/>
              </a:rPr>
              <a:t>. Самый старый проект. Сейчас минимальная требуемая версия PHP 5.3.8. Проект реализует стандарт </a:t>
            </a:r>
            <a:r>
              <a:rPr lang="ru-RU" b="1" i="0" dirty="0" err="1">
                <a:solidFill>
                  <a:srgbClr val="111111"/>
                </a:solidFill>
                <a:effectLst/>
                <a:latin typeface="-apple-system"/>
              </a:rPr>
              <a:t>Promises</a:t>
            </a:r>
            <a:r>
              <a:rPr lang="ru-RU" b="1" i="0" dirty="0">
                <a:solidFill>
                  <a:srgbClr val="111111"/>
                </a:solidFill>
                <a:effectLst/>
                <a:latin typeface="-apple-system"/>
              </a:rPr>
              <a:t>/A</a:t>
            </a:r>
            <a:r>
              <a:rPr lang="ru-RU" b="0" i="0" dirty="0">
                <a:solidFill>
                  <a:srgbClr val="111111"/>
                </a:solidFill>
                <a:effectLst/>
                <a:latin typeface="-apple-system"/>
              </a:rPr>
              <a:t> из мира </a:t>
            </a:r>
            <a:r>
              <a:rPr lang="ru-RU" b="0" i="0" dirty="0" err="1">
                <a:solidFill>
                  <a:srgbClr val="111111"/>
                </a:solidFill>
                <a:effectLst/>
                <a:latin typeface="-apple-system"/>
              </a:rPr>
              <a:t>JavaScript</a:t>
            </a:r>
            <a:r>
              <a:rPr lang="ru-RU" b="0" i="0" dirty="0">
                <a:solidFill>
                  <a:srgbClr val="111111"/>
                </a:solidFill>
                <a:effectLst/>
                <a:latin typeface="-apple-system"/>
              </a:rPr>
              <a:t>.</a:t>
            </a:r>
            <a:br>
              <a:rPr lang="ru-RU" dirty="0"/>
            </a:br>
            <a:br>
              <a:rPr lang="ru-RU" dirty="0"/>
            </a:br>
            <a:r>
              <a:rPr lang="ru-RU" b="1" i="0" dirty="0">
                <a:solidFill>
                  <a:srgbClr val="111111"/>
                </a:solidFill>
                <a:effectLst/>
                <a:latin typeface="-apple-system"/>
              </a:rPr>
              <a:t>AMPHP</a:t>
            </a:r>
            <a:r>
              <a:rPr lang="ru-RU" b="0" i="0" dirty="0">
                <a:solidFill>
                  <a:srgbClr val="111111"/>
                </a:solidFill>
                <a:effectLst/>
                <a:latin typeface="-apple-system"/>
              </a:rPr>
              <a:t>. Минимальное требование PHP 7.</a:t>
            </a:r>
            <a:r>
              <a:rPr lang="en-US" b="0" i="0" dirty="0">
                <a:solidFill>
                  <a:srgbClr val="111111"/>
                </a:solidFill>
                <a:effectLst/>
                <a:latin typeface="-apple-system"/>
              </a:rPr>
              <a:t>1</a:t>
            </a:r>
            <a:r>
              <a:rPr lang="ru-RU" b="0" i="0" dirty="0">
                <a:solidFill>
                  <a:srgbClr val="111111"/>
                </a:solidFill>
                <a:effectLst/>
                <a:latin typeface="-apple-system"/>
              </a:rPr>
              <a:t>. Здесь используются </a:t>
            </a:r>
            <a:r>
              <a:rPr lang="ru-RU" b="0" i="0" dirty="0" err="1">
                <a:solidFill>
                  <a:srgbClr val="111111"/>
                </a:solidFill>
                <a:effectLst/>
                <a:latin typeface="-apple-system"/>
              </a:rPr>
              <a:t>корутины</a:t>
            </a:r>
            <a:r>
              <a:rPr lang="ru-RU" b="0" i="0" dirty="0">
                <a:solidFill>
                  <a:srgbClr val="111111"/>
                </a:solidFill>
                <a:effectLst/>
                <a:latin typeface="-apple-system"/>
              </a:rPr>
              <a:t> поверх </a:t>
            </a:r>
            <a:r>
              <a:rPr lang="ru-RU" b="0" i="0" dirty="0" err="1">
                <a:solidFill>
                  <a:srgbClr val="111111"/>
                </a:solidFill>
                <a:effectLst/>
                <a:latin typeface="-apple-system"/>
              </a:rPr>
              <a:t>Promise</a:t>
            </a:r>
            <a:r>
              <a:rPr lang="ru-RU" b="0" i="0" dirty="0">
                <a:solidFill>
                  <a:srgbClr val="111111"/>
                </a:solidFill>
                <a:effectLst/>
                <a:latin typeface="-apple-system"/>
              </a:rPr>
              <a:t>.</a:t>
            </a:r>
            <a:br>
              <a:rPr lang="ru-RU" dirty="0"/>
            </a:br>
            <a:br>
              <a:rPr lang="ru-RU" dirty="0"/>
            </a:br>
            <a:r>
              <a:rPr lang="ru-RU" b="1" i="0" dirty="0" err="1">
                <a:solidFill>
                  <a:srgbClr val="111111"/>
                </a:solidFill>
                <a:effectLst/>
                <a:latin typeface="-apple-system"/>
              </a:rPr>
              <a:t>Swoole</a:t>
            </a:r>
            <a:r>
              <a:rPr lang="ru-RU" b="0" i="0" dirty="0">
                <a:solidFill>
                  <a:srgbClr val="111111"/>
                </a:solidFill>
                <a:effectLst/>
                <a:latin typeface="-apple-system"/>
              </a:rPr>
              <a:t>. Это интересный китайский фреймворк, в котором разработчики пытаются перенести в PHP некоторые концепции из мира </a:t>
            </a:r>
            <a:r>
              <a:rPr lang="ru-RU" b="0" i="0" dirty="0" err="1">
                <a:solidFill>
                  <a:srgbClr val="111111"/>
                </a:solidFill>
                <a:effectLst/>
                <a:latin typeface="-apple-system"/>
              </a:rPr>
              <a:t>Go</a:t>
            </a:r>
            <a:r>
              <a:rPr lang="ru-RU" b="0" i="0" dirty="0">
                <a:solidFill>
                  <a:srgbClr val="111111"/>
                </a:solidFill>
                <a:effectLst/>
                <a:latin typeface="-apple-system"/>
              </a:rPr>
              <a:t>. Также есть реализация полноценного </a:t>
            </a:r>
            <a:r>
              <a:rPr lang="ru-RU" b="0" i="0" dirty="0" err="1">
                <a:solidFill>
                  <a:srgbClr val="111111"/>
                </a:solidFill>
                <a:effectLst/>
                <a:latin typeface="-apple-system"/>
              </a:rPr>
              <a:t>вебсервера</a:t>
            </a:r>
            <a:r>
              <a:rPr lang="ru-RU" b="0" i="0" dirty="0">
                <a:solidFill>
                  <a:srgbClr val="111111"/>
                </a:solidFill>
                <a:effectLst/>
                <a:latin typeface="-apple-system"/>
              </a:rPr>
              <a:t>.</a:t>
            </a:r>
            <a:endParaRPr lang="en-US" b="0" i="0" dirty="0">
              <a:solidFill>
                <a:srgbClr val="111111"/>
              </a:solidFill>
              <a:effectLst/>
              <a:latin typeface="-apple-system"/>
            </a:endParaRPr>
          </a:p>
          <a:p>
            <a:endParaRPr lang="en-US" b="0" i="0" dirty="0">
              <a:solidFill>
                <a:srgbClr val="111111"/>
              </a:solidFill>
              <a:effectLst/>
              <a:latin typeface="-apple-system"/>
            </a:endParaRPr>
          </a:p>
          <a:p>
            <a:r>
              <a:rPr lang="en-US" b="1" i="0" dirty="0">
                <a:solidFill>
                  <a:srgbClr val="111111"/>
                </a:solidFill>
                <a:effectLst/>
                <a:latin typeface="-apple-system"/>
              </a:rPr>
              <a:t>REVOLT</a:t>
            </a:r>
            <a:r>
              <a:rPr lang="en-US" b="0" i="0" dirty="0">
                <a:solidFill>
                  <a:srgbClr val="111111"/>
                </a:solidFill>
                <a:effectLst/>
                <a:latin typeface="-apple-system"/>
              </a:rPr>
              <a:t>.</a:t>
            </a:r>
            <a:r>
              <a:rPr lang="en-US" b="1" i="0" dirty="0">
                <a:solidFill>
                  <a:srgbClr val="111111"/>
                </a:solidFill>
                <a:effectLst/>
                <a:latin typeface="-apple-system"/>
              </a:rPr>
              <a:t> </a:t>
            </a:r>
            <a:r>
              <a:rPr lang="ru-RU" b="0" i="0" dirty="0">
                <a:solidFill>
                  <a:srgbClr val="111111"/>
                </a:solidFill>
                <a:effectLst/>
                <a:latin typeface="-apple-system"/>
              </a:rPr>
              <a:t>Совместный проект </a:t>
            </a:r>
            <a:r>
              <a:rPr lang="en-US" sz="1200" b="0" i="0" kern="1200" dirty="0">
                <a:solidFill>
                  <a:schemeClr val="tx1"/>
                </a:solidFill>
                <a:effectLst/>
                <a:latin typeface="+mn-lt"/>
                <a:ea typeface="+mn-ea"/>
                <a:cs typeface="+mn-cs"/>
              </a:rPr>
              <a:t>Amp, </a:t>
            </a:r>
            <a:r>
              <a:rPr lang="en-US" sz="1200" b="0" i="0" kern="1200" dirty="0" err="1">
                <a:solidFill>
                  <a:schemeClr val="tx1"/>
                </a:solidFill>
                <a:effectLst/>
                <a:latin typeface="+mn-lt"/>
                <a:ea typeface="+mn-ea"/>
                <a:cs typeface="+mn-cs"/>
              </a:rPr>
              <a:t>ReactPHP</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Для его работы требуется </a:t>
            </a:r>
            <a:r>
              <a:rPr lang="en-US" sz="1200" b="0" i="0" kern="1200" dirty="0">
                <a:solidFill>
                  <a:schemeClr val="tx1"/>
                </a:solidFill>
                <a:effectLst/>
                <a:latin typeface="+mn-lt"/>
                <a:ea typeface="+mn-ea"/>
                <a:cs typeface="+mn-cs"/>
              </a:rPr>
              <a:t>PHP 8.1 </a:t>
            </a:r>
            <a:r>
              <a:rPr lang="ru-RU" sz="1200" b="0" i="0" kern="1200" dirty="0">
                <a:solidFill>
                  <a:schemeClr val="tx1"/>
                </a:solidFill>
                <a:effectLst/>
                <a:latin typeface="+mn-lt"/>
                <a:ea typeface="+mn-ea"/>
                <a:cs typeface="+mn-cs"/>
              </a:rPr>
              <a:t>либо 8.0</a:t>
            </a:r>
            <a:r>
              <a:rPr lang="en-US" sz="1200" b="0" i="0" kern="1200" dirty="0">
                <a:solidFill>
                  <a:schemeClr val="tx1"/>
                </a:solidFill>
                <a:effectLst/>
                <a:latin typeface="+mn-lt"/>
                <a:ea typeface="+mn-ea"/>
                <a:cs typeface="+mn-cs"/>
              </a:rPr>
              <a:t>.7</a:t>
            </a:r>
            <a:r>
              <a:rPr lang="ru-RU" sz="1200" b="0" i="0" kern="1200" dirty="0">
                <a:solidFill>
                  <a:schemeClr val="tx1"/>
                </a:solidFill>
                <a:effectLst/>
                <a:latin typeface="+mn-lt"/>
                <a:ea typeface="+mn-ea"/>
                <a:cs typeface="+mn-cs"/>
              </a:rPr>
              <a:t> с дополнительно установленными </a:t>
            </a:r>
            <a:r>
              <a:rPr lang="ru-RU" sz="1200" b="0" i="0" kern="1200" dirty="0" err="1">
                <a:solidFill>
                  <a:schemeClr val="tx1"/>
                </a:solidFill>
                <a:effectLst/>
                <a:latin typeface="+mn-lt"/>
                <a:ea typeface="+mn-ea"/>
                <a:cs typeface="+mn-cs"/>
              </a:rPr>
              <a:t>файберами</a:t>
            </a:r>
            <a:r>
              <a:rPr lang="ru-RU"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ext</a:t>
            </a:r>
            <a:r>
              <a:rPr lang="en-US" sz="1200" b="0" i="0" kern="1200" dirty="0">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Проект очень молодой, текущая на данный момент его версия 0.2.0. На русском языке статей по нему не нашел. Данный проект позиционирует себя как базовый набор инструментов для асинхронной работы с </a:t>
            </a:r>
            <a:r>
              <a:rPr lang="en-US" sz="1200" b="0" i="0" kern="1200" dirty="0">
                <a:solidFill>
                  <a:schemeClr val="tx1"/>
                </a:solidFill>
                <a:effectLst/>
                <a:latin typeface="+mn-lt"/>
                <a:ea typeface="+mn-ea"/>
                <a:cs typeface="+mn-cs"/>
              </a:rPr>
              <a:t>PHP</a:t>
            </a:r>
            <a:r>
              <a:rPr lang="ru-RU" sz="1200" b="0" i="0" kern="1200" dirty="0">
                <a:solidFill>
                  <a:schemeClr val="tx1"/>
                </a:solidFill>
                <a:effectLst/>
                <a:latin typeface="+mn-lt"/>
                <a:ea typeface="+mn-ea"/>
                <a:cs typeface="+mn-cs"/>
              </a:rPr>
              <a:t> (т.е. не является фреймворком). Он использует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a:t>
            </a:r>
            <a:endParaRPr lang="en-US" b="1" i="0" dirty="0">
              <a:solidFill>
                <a:srgbClr val="111111"/>
              </a:solidFill>
              <a:effectLst/>
              <a:latin typeface="-apple-system"/>
            </a:endParaRPr>
          </a:p>
          <a:p>
            <a:endParaRPr lang="ru-RU" b="0" i="0" dirty="0">
              <a:solidFill>
                <a:srgbClr val="111111"/>
              </a:solidFill>
              <a:effectLst/>
              <a:latin typeface="-apple-system"/>
            </a:endParaRPr>
          </a:p>
          <a:p>
            <a:r>
              <a:rPr lang="ru-RU" b="0" i="0" dirty="0">
                <a:solidFill>
                  <a:srgbClr val="111111"/>
                </a:solidFill>
                <a:effectLst/>
                <a:latin typeface="-apple-system"/>
              </a:rPr>
              <a:t>Еще стоит упомянуть про </a:t>
            </a:r>
            <a:r>
              <a:rPr lang="ru-RU" sz="1200" b="1" i="0" kern="1200" dirty="0" err="1">
                <a:solidFill>
                  <a:schemeClr val="tx1"/>
                </a:solidFill>
                <a:effectLst/>
                <a:latin typeface="+mn-lt"/>
                <a:ea typeface="+mn-ea"/>
                <a:cs typeface="+mn-cs"/>
              </a:rPr>
              <a:t>RoadRunner</a:t>
            </a:r>
            <a:r>
              <a:rPr lang="ru-RU" sz="1200" b="1"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но он не про асинхронность</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в коде, а про асинхронный веб сервер</a:t>
            </a:r>
            <a:r>
              <a:rPr lang="en-US" sz="1200" b="1" i="0" kern="1200" dirty="0">
                <a:solidFill>
                  <a:schemeClr val="tx1"/>
                </a:solidFill>
                <a:effectLst/>
                <a:latin typeface="+mn-lt"/>
                <a:ea typeface="+mn-ea"/>
                <a:cs typeface="+mn-cs"/>
              </a:rPr>
              <a:t>.</a:t>
            </a:r>
            <a:r>
              <a:rPr lang="ru-RU" sz="1200" b="0" i="0" kern="1200" dirty="0">
                <a:solidFill>
                  <a:schemeClr val="tx1"/>
                </a:solidFill>
                <a:effectLst/>
                <a:latin typeface="+mn-lt"/>
                <a:ea typeface="+mn-ea"/>
                <a:cs typeface="+mn-cs"/>
              </a:rPr>
              <a:t> Написан на </a:t>
            </a:r>
            <a:r>
              <a:rPr lang="ru-RU" sz="1200" b="0" i="0" kern="1200" dirty="0" err="1">
                <a:solidFill>
                  <a:schemeClr val="tx1"/>
                </a:solidFill>
                <a:effectLst/>
                <a:latin typeface="+mn-lt"/>
                <a:ea typeface="+mn-ea"/>
                <a:cs typeface="+mn-cs"/>
              </a:rPr>
              <a:t>Go</a:t>
            </a:r>
            <a:r>
              <a:rPr lang="ru-RU"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Swoole</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и </a:t>
            </a:r>
            <a:r>
              <a:rPr lang="en-US" sz="1200" b="0" i="0" kern="1200" dirty="0" err="1">
                <a:solidFill>
                  <a:schemeClr val="tx1"/>
                </a:solidFill>
                <a:effectLst/>
                <a:latin typeface="+mn-lt"/>
                <a:ea typeface="+mn-ea"/>
                <a:cs typeface="+mn-cs"/>
              </a:rPr>
              <a:t>RoadRunner</a:t>
            </a:r>
            <a:r>
              <a:rPr lang="ru-RU" sz="1200" b="0" i="0" kern="1200" dirty="0">
                <a:solidFill>
                  <a:schemeClr val="tx1"/>
                </a:solidFill>
                <a:effectLst/>
                <a:latin typeface="+mn-lt"/>
                <a:ea typeface="+mn-ea"/>
                <a:cs typeface="+mn-cs"/>
              </a:rPr>
              <a:t>, реализующие асинхронный веб сервер, по сути запускают долгоживущих </a:t>
            </a:r>
            <a:r>
              <a:rPr lang="en-US" sz="1200" b="0" i="0" kern="1200" dirty="0">
                <a:solidFill>
                  <a:schemeClr val="tx1"/>
                </a:solidFill>
                <a:effectLst/>
                <a:latin typeface="+mn-lt"/>
                <a:ea typeface="+mn-ea"/>
                <a:cs typeface="+mn-cs"/>
              </a:rPr>
              <a:t>PHP </a:t>
            </a:r>
            <a:r>
              <a:rPr lang="ru-RU" sz="1200" b="0" i="0" kern="1200" dirty="0">
                <a:solidFill>
                  <a:schemeClr val="tx1"/>
                </a:solidFill>
                <a:effectLst/>
                <a:latin typeface="+mn-lt"/>
                <a:ea typeface="+mn-ea"/>
                <a:cs typeface="+mn-cs"/>
              </a:rPr>
              <a:t>процесс.</a:t>
            </a:r>
          </a:p>
          <a:p>
            <a:r>
              <a:rPr lang="ru-RU" sz="1200" b="0" i="0" kern="1200" dirty="0">
                <a:solidFill>
                  <a:schemeClr val="tx1"/>
                </a:solidFill>
                <a:effectLst/>
                <a:latin typeface="+mn-lt"/>
                <a:ea typeface="+mn-ea"/>
                <a:cs typeface="+mn-cs"/>
              </a:rPr>
              <a:t>Плюсы долгоживущего процесса, это:</a:t>
            </a:r>
          </a:p>
          <a:p>
            <a:r>
              <a:rPr lang="ru-RU" sz="1200" b="0" i="0" kern="1200" dirty="0">
                <a:solidFill>
                  <a:schemeClr val="tx1"/>
                </a:solidFill>
                <a:effectLst/>
                <a:latin typeface="+mn-lt"/>
                <a:ea typeface="+mn-ea"/>
                <a:cs typeface="+mn-cs"/>
              </a:rPr>
              <a:t>Не тратится время на </a:t>
            </a:r>
            <a:r>
              <a:rPr lang="ru-RU" sz="1200" b="0" i="0" kern="1200" dirty="0" err="1">
                <a:solidFill>
                  <a:schemeClr val="tx1"/>
                </a:solidFill>
                <a:effectLst/>
                <a:latin typeface="+mn-lt"/>
                <a:ea typeface="+mn-ea"/>
                <a:cs typeface="+mn-cs"/>
              </a:rPr>
              <a:t>booting</a:t>
            </a: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 тратится время на создание подключения к БД</a:t>
            </a:r>
          </a:p>
          <a:p>
            <a:r>
              <a:rPr lang="ru-RU" sz="1200" b="0" i="0" kern="1200" dirty="0">
                <a:solidFill>
                  <a:schemeClr val="tx1"/>
                </a:solidFill>
                <a:effectLst/>
                <a:latin typeface="+mn-lt"/>
                <a:ea typeface="+mn-ea"/>
                <a:cs typeface="+mn-cs"/>
              </a:rPr>
              <a:t>Возможность использования </a:t>
            </a:r>
            <a:r>
              <a:rPr lang="ru-RU" sz="1200" b="0" i="0" kern="1200" dirty="0" err="1">
                <a:solidFill>
                  <a:schemeClr val="tx1"/>
                </a:solidFill>
                <a:effectLst/>
                <a:latin typeface="+mn-lt"/>
                <a:ea typeface="+mn-ea"/>
                <a:cs typeface="+mn-cs"/>
              </a:rPr>
              <a:t>in-memory</a:t>
            </a:r>
            <a:r>
              <a:rPr lang="ru-RU" sz="1200" b="0" i="0" kern="1200" dirty="0">
                <a:solidFill>
                  <a:schemeClr val="tx1"/>
                </a:solidFill>
                <a:effectLst/>
                <a:latin typeface="+mn-lt"/>
                <a:ea typeface="+mn-ea"/>
                <a:cs typeface="+mn-cs"/>
              </a:rPr>
              <a:t> кэша прямо в процессе</a:t>
            </a:r>
          </a:p>
        </p:txBody>
      </p:sp>
      <p:sp>
        <p:nvSpPr>
          <p:cNvPr id="4" name="Номер слайда 3"/>
          <p:cNvSpPr>
            <a:spLocks noGrp="1"/>
          </p:cNvSpPr>
          <p:nvPr>
            <p:ph type="sldNum" sz="quarter" idx="5"/>
          </p:nvPr>
        </p:nvSpPr>
        <p:spPr/>
        <p:txBody>
          <a:bodyPr/>
          <a:lstStyle/>
          <a:p>
            <a:fld id="{D89B9A15-25E0-4EFC-AE60-5F4B1D2C49DD}" type="slidenum">
              <a:rPr lang="ru-RU" smtClean="0"/>
              <a:t>12</a:t>
            </a:fld>
            <a:endParaRPr lang="ru-RU"/>
          </a:p>
        </p:txBody>
      </p:sp>
    </p:spTree>
    <p:extLst>
      <p:ext uri="{BB962C8B-B14F-4D97-AF65-F5344CB8AC3E}">
        <p14:creationId xmlns:p14="http://schemas.microsoft.com/office/powerpoint/2010/main" val="277785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Сразу привожу список фреймворков и компонент, которые в том или ином виде реализовали асинхронность. Если честно, с этого списка знаю только 2, остальные первый раз вижу.</a:t>
            </a:r>
          </a:p>
          <a:p>
            <a:endParaRPr lang="ru-RU" dirty="0"/>
          </a:p>
          <a:p>
            <a:r>
              <a:rPr lang="en-US" dirty="0"/>
              <a:t>Laravel Octane </a:t>
            </a:r>
            <a:r>
              <a:rPr lang="ru-RU" dirty="0"/>
              <a:t>ставил себе. При установке в нем нужно выбрать что будет использоваться в качестве веб сервера. На выбор </a:t>
            </a:r>
            <a:r>
              <a:rPr lang="en-US" dirty="0"/>
              <a:t>Road Runner </a:t>
            </a:r>
            <a:r>
              <a:rPr lang="ru-RU" dirty="0"/>
              <a:t>и </a:t>
            </a:r>
            <a:r>
              <a:rPr lang="en-US" dirty="0" err="1"/>
              <a:t>Swoole</a:t>
            </a:r>
            <a:r>
              <a:rPr lang="en-US" dirty="0"/>
              <a:t>.</a:t>
            </a:r>
          </a:p>
          <a:p>
            <a:r>
              <a:rPr lang="en-US" dirty="0"/>
              <a:t>Road Runner </a:t>
            </a:r>
            <a:r>
              <a:rPr lang="ru-RU" dirty="0"/>
              <a:t>как я и говорил он позволяет 1 раз загрузить все сервис провайдеры, </a:t>
            </a:r>
            <a:r>
              <a:rPr lang="ru-RU" dirty="0" err="1"/>
              <a:t>роуты</a:t>
            </a:r>
            <a:r>
              <a:rPr lang="ru-RU" dirty="0"/>
              <a:t>, конфиги, создать подключение к базе данных, в общем загрузить все приложение и на нем уже прогонять все запросы от пользователей.</a:t>
            </a:r>
          </a:p>
          <a:p>
            <a:r>
              <a:rPr lang="en-US" dirty="0" err="1"/>
              <a:t>Swoole</a:t>
            </a:r>
            <a:r>
              <a:rPr lang="en-US" dirty="0"/>
              <a:t> </a:t>
            </a:r>
            <a:r>
              <a:rPr lang="ru-RU" dirty="0"/>
              <a:t>сделает по сути тоже самое, но во-первых не нужен </a:t>
            </a:r>
            <a:r>
              <a:rPr lang="en-US" b="1" dirty="0"/>
              <a:t>go</a:t>
            </a:r>
            <a:r>
              <a:rPr lang="en-US" dirty="0"/>
              <a:t> </a:t>
            </a:r>
            <a:r>
              <a:rPr lang="ru-RU" dirty="0"/>
              <a:t>в качестве сервера, во вторых он еще дает возможность писать асинхронный код в приложении.</a:t>
            </a:r>
          </a:p>
        </p:txBody>
      </p:sp>
      <p:sp>
        <p:nvSpPr>
          <p:cNvPr id="4" name="Номер слайда 3"/>
          <p:cNvSpPr>
            <a:spLocks noGrp="1"/>
          </p:cNvSpPr>
          <p:nvPr>
            <p:ph type="sldNum" sz="quarter" idx="5"/>
          </p:nvPr>
        </p:nvSpPr>
        <p:spPr/>
        <p:txBody>
          <a:bodyPr/>
          <a:lstStyle/>
          <a:p>
            <a:fld id="{D89B9A15-25E0-4EFC-AE60-5F4B1D2C49DD}" type="slidenum">
              <a:rPr lang="ru-RU" smtClean="0"/>
              <a:t>13</a:t>
            </a:fld>
            <a:endParaRPr lang="ru-RU"/>
          </a:p>
        </p:txBody>
      </p:sp>
    </p:spTree>
    <p:extLst>
      <p:ext uri="{BB962C8B-B14F-4D97-AF65-F5344CB8AC3E}">
        <p14:creationId xmlns:p14="http://schemas.microsoft.com/office/powerpoint/2010/main" val="3602402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Посмотрим как будет выглядеть клиент с использованием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для </a:t>
            </a:r>
            <a:r>
              <a:rPr lang="ru-RU" sz="1200" b="0" i="0" kern="1200" dirty="0" err="1">
                <a:solidFill>
                  <a:schemeClr val="tx1"/>
                </a:solidFill>
                <a:effectLst/>
                <a:latin typeface="+mn-lt"/>
                <a:ea typeface="+mn-ea"/>
                <a:cs typeface="+mn-cs"/>
              </a:rPr>
              <a:t>MySQL</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Все почти также, как мы написали: создаем </a:t>
            </a:r>
            <a:r>
              <a:rPr lang="ru-RU" dirty="0" err="1"/>
              <a:t>Сonnection</a:t>
            </a:r>
            <a:r>
              <a:rPr lang="ru-RU" sz="1200" b="0" i="0" kern="1200" dirty="0">
                <a:solidFill>
                  <a:schemeClr val="tx1"/>
                </a:solidFill>
                <a:effectLst/>
                <a:latin typeface="+mn-lt"/>
                <a:ea typeface="+mn-ea"/>
                <a:cs typeface="+mn-cs"/>
              </a:rPr>
              <a:t> и выполняем запрос. Можем установить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для обработки результатов (вернуть </a:t>
            </a:r>
            <a:r>
              <a:rPr lang="ru-RU" dirty="0" err="1"/>
              <a:t>affected</a:t>
            </a:r>
            <a:r>
              <a:rPr lang="ru-RU" dirty="0"/>
              <a:t> </a:t>
            </a:r>
            <a:r>
              <a:rPr lang="ru-RU" dirty="0" err="1"/>
              <a:t>rows</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и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для обработки ошибок:</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a:t>
            </a:r>
            <a:r>
              <a:rPr lang="ru-RU" sz="1200" b="0" i="0" kern="1200" dirty="0">
                <a:solidFill>
                  <a:schemeClr val="tx1"/>
                </a:solidFill>
                <a:effectLst/>
                <a:latin typeface="+mn-lt"/>
                <a:ea typeface="+mn-ea"/>
                <a:cs typeface="+mn-cs"/>
              </a:rPr>
              <a:t>параметр</a:t>
            </a:r>
            <a:r>
              <a:rPr lang="en-US" sz="1200" b="0" i="0" kern="1200" dirty="0">
                <a:solidFill>
                  <a:schemeClr val="tx1"/>
                </a:solidFill>
                <a:effectLst/>
                <a:latin typeface="+mn-lt"/>
                <a:ea typeface="+mn-ea"/>
                <a:cs typeface="+mn-cs"/>
              </a:rPr>
              <a:t> </a:t>
            </a:r>
            <a:r>
              <a:rPr lang="en-US" dirty="0">
                <a:solidFill>
                  <a:srgbClr val="6E7781"/>
                </a:solidFill>
                <a:latin typeface="Consolas" panose="020B0609020204030204" pitchFamily="49" charset="0"/>
              </a:rPr>
              <a:t>resolved. 2 rejected</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Из этих </a:t>
            </a:r>
            <a:r>
              <a:rPr lang="ru-RU" sz="1200" b="0" i="0" kern="1200" dirty="0" err="1">
                <a:solidFill>
                  <a:schemeClr val="tx1"/>
                </a:solidFill>
                <a:effectLst/>
                <a:latin typeface="+mn-lt"/>
                <a:ea typeface="+mn-ea"/>
                <a:cs typeface="+mn-cs"/>
              </a:rPr>
              <a:t>колбэков</a:t>
            </a:r>
            <a:r>
              <a:rPr lang="ru-RU" sz="1200" b="0" i="0" kern="1200" dirty="0">
                <a:solidFill>
                  <a:schemeClr val="tx1"/>
                </a:solidFill>
                <a:effectLst/>
                <a:latin typeface="+mn-lt"/>
                <a:ea typeface="+mn-ea"/>
                <a:cs typeface="+mn-cs"/>
              </a:rPr>
              <a:t> можно строить длинные-длинные цепочки, потому что каждый результат </a:t>
            </a:r>
            <a:r>
              <a:rPr lang="ru-RU" dirty="0" err="1"/>
              <a:t>then</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также возвращает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Это решение проблемы, которая называется «</a:t>
            </a:r>
            <a:r>
              <a:rPr lang="ru-RU" sz="1200" b="0" i="0" kern="1200" dirty="0" err="1">
                <a:solidFill>
                  <a:schemeClr val="tx1"/>
                </a:solidFill>
                <a:effectLst/>
                <a:latin typeface="+mn-lt"/>
                <a:ea typeface="+mn-ea"/>
                <a:cs typeface="+mn-cs"/>
              </a:rPr>
              <a:t>callback</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hell</a:t>
            </a:r>
            <a:r>
              <a:rPr lang="ru-RU" sz="1200" b="0" i="0" kern="1200" dirty="0">
                <a:solidFill>
                  <a:schemeClr val="tx1"/>
                </a:solidFill>
                <a:effectLst/>
                <a:latin typeface="+mn-lt"/>
                <a:ea typeface="+mn-ea"/>
                <a:cs typeface="+mn-cs"/>
              </a:rPr>
              <a:t>». К сожалению, в реализации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это приводит к проблеме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hell</a:t>
            </a:r>
            <a:r>
              <a:rPr lang="ru-RU" sz="1200" b="0" i="0" kern="1200" dirty="0">
                <a:solidFill>
                  <a:schemeClr val="tx1"/>
                </a:solidFill>
                <a:effectLst/>
                <a:latin typeface="+mn-lt"/>
                <a:ea typeface="+mn-ea"/>
                <a:cs typeface="+mn-cs"/>
              </a:rPr>
              <a:t>», когда </a:t>
            </a:r>
            <a:r>
              <a:rPr lang="ru-RU" sz="1200" b="1" i="0" kern="1200" dirty="0">
                <a:solidFill>
                  <a:schemeClr val="tx1"/>
                </a:solidFill>
                <a:effectLst/>
                <a:latin typeface="+mn-lt"/>
                <a:ea typeface="+mn-ea"/>
                <a:cs typeface="+mn-cs"/>
              </a:rPr>
              <a:t>для корректного подключения </a:t>
            </a:r>
            <a:r>
              <a:rPr lang="ru-RU" sz="1200" b="1" i="0" kern="1200" dirty="0" err="1">
                <a:solidFill>
                  <a:schemeClr val="tx1"/>
                </a:solidFill>
                <a:effectLst/>
                <a:latin typeface="+mn-lt"/>
                <a:ea typeface="+mn-ea"/>
                <a:cs typeface="+mn-cs"/>
              </a:rPr>
              <a:t>RabbitMQ</a:t>
            </a:r>
            <a:r>
              <a:rPr lang="ru-RU" sz="1200" b="1" i="0" kern="1200" dirty="0">
                <a:solidFill>
                  <a:schemeClr val="tx1"/>
                </a:solidFill>
                <a:effectLst/>
                <a:latin typeface="+mn-lt"/>
                <a:ea typeface="+mn-ea"/>
                <a:cs typeface="+mn-cs"/>
              </a:rPr>
              <a:t>, требуется10-11 </a:t>
            </a:r>
            <a:r>
              <a:rPr lang="ru-RU" sz="1200" b="1" i="0" kern="1200" dirty="0" err="1">
                <a:solidFill>
                  <a:schemeClr val="tx1"/>
                </a:solidFill>
                <a:effectLst/>
                <a:latin typeface="+mn-lt"/>
                <a:ea typeface="+mn-ea"/>
                <a:cs typeface="+mn-cs"/>
              </a:rPr>
              <a:t>колбэков</a:t>
            </a:r>
            <a:r>
              <a:rPr lang="ru-RU" sz="1200" b="0" i="0" kern="1200" dirty="0">
                <a:solidFill>
                  <a:schemeClr val="tx1"/>
                </a:solidFill>
                <a:effectLst/>
                <a:latin typeface="+mn-lt"/>
                <a:ea typeface="+mn-ea"/>
                <a:cs typeface="+mn-cs"/>
              </a:rPr>
              <a:t>. Работать с таким кодом и исправлять его достаточно </a:t>
            </a:r>
            <a:r>
              <a:rPr lang="ru-RU" sz="1200" b="0" i="0" kern="1200">
                <a:solidFill>
                  <a:schemeClr val="tx1"/>
                </a:solidFill>
                <a:effectLst/>
                <a:latin typeface="+mn-lt"/>
                <a:ea typeface="+mn-ea"/>
                <a:cs typeface="+mn-cs"/>
              </a:rPr>
              <a:t>сложно.</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14</a:t>
            </a:fld>
            <a:endParaRPr lang="ru-RU"/>
          </a:p>
        </p:txBody>
      </p:sp>
    </p:spTree>
    <p:extLst>
      <p:ext uri="{BB962C8B-B14F-4D97-AF65-F5344CB8AC3E}">
        <p14:creationId xmlns:p14="http://schemas.microsoft.com/office/powerpoint/2010/main" val="680570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Этот проект младше, чем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и продвигает иную концепцию — </a:t>
            </a:r>
            <a:r>
              <a:rPr lang="ru-RU" sz="1200" b="1"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Если посмотреть на работу с </a:t>
            </a:r>
            <a:r>
              <a:rPr lang="ru-RU" sz="1200" b="0" i="0" kern="1200" dirty="0" err="1">
                <a:solidFill>
                  <a:schemeClr val="tx1"/>
                </a:solidFill>
                <a:effectLst/>
                <a:latin typeface="+mn-lt"/>
                <a:ea typeface="+mn-ea"/>
                <a:cs typeface="+mn-cs"/>
              </a:rPr>
              <a:t>MySQL</a:t>
            </a:r>
            <a:r>
              <a:rPr lang="ru-RU" sz="1200" b="0" i="0" kern="1200" dirty="0">
                <a:solidFill>
                  <a:schemeClr val="tx1"/>
                </a:solidFill>
                <a:effectLst/>
                <a:latin typeface="+mn-lt"/>
                <a:ea typeface="+mn-ea"/>
                <a:cs typeface="+mn-cs"/>
              </a:rPr>
              <a:t> в AMPHP, то видно, что это почти аналогично работе с </a:t>
            </a:r>
            <a:r>
              <a:rPr lang="ru-RU" dirty="0" err="1"/>
              <a:t>PDOConnection</a:t>
            </a:r>
            <a:r>
              <a:rPr lang="ru-RU" sz="1200" b="0" i="0" kern="1200" dirty="0">
                <a:solidFill>
                  <a:schemeClr val="tx1"/>
                </a:solidFill>
                <a:effectLst/>
                <a:latin typeface="+mn-lt"/>
                <a:ea typeface="+mn-ea"/>
                <a:cs typeface="+mn-cs"/>
              </a:rPr>
              <a:t> в PHP.</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Здесь мы создаем пул, подключаемся и выполняем запрос. Мы можем обрабатывать ошибки через привычные </a:t>
            </a:r>
            <a:r>
              <a:rPr lang="ru-RU" dirty="0" err="1"/>
              <a:t>try</a:t>
            </a:r>
            <a:r>
              <a:rPr lang="ru-RU" dirty="0"/>
              <a:t>...</a:t>
            </a:r>
            <a:r>
              <a:rPr lang="ru-RU" dirty="0" err="1"/>
              <a:t>catch</a:t>
            </a:r>
            <a:r>
              <a:rPr lang="ru-RU" sz="1200" b="0" i="0" kern="1200" dirty="0">
                <a:solidFill>
                  <a:schemeClr val="tx1"/>
                </a:solidFill>
                <a:effectLst/>
                <a:latin typeface="+mn-lt"/>
                <a:ea typeface="+mn-ea"/>
                <a:cs typeface="+mn-cs"/>
              </a:rPr>
              <a:t>, нам не нужны </a:t>
            </a:r>
            <a:r>
              <a:rPr lang="ru-RU" sz="1200" b="0" i="0" kern="1200" dirty="0" err="1">
                <a:solidFill>
                  <a:schemeClr val="tx1"/>
                </a:solidFill>
                <a:effectLst/>
                <a:latin typeface="+mn-lt"/>
                <a:ea typeface="+mn-ea"/>
                <a:cs typeface="+mn-cs"/>
              </a:rPr>
              <a:t>колбэки</a:t>
            </a:r>
            <a:r>
              <a:rPr lang="ru-RU" sz="1200" b="0" i="0" kern="1200" dirty="0">
                <a:solidFill>
                  <a:schemeClr val="tx1"/>
                </a:solidFill>
                <a:effectLst/>
                <a:latin typeface="+mn-lt"/>
                <a:ea typeface="+mn-ea"/>
                <a:cs typeface="+mn-cs"/>
              </a:rPr>
              <a:t>.</a:t>
            </a:r>
            <a:br>
              <a:rPr lang="ru-RU" dirty="0"/>
            </a:br>
            <a:br>
              <a:rPr lang="ru-RU" dirty="0"/>
            </a:br>
            <a:r>
              <a:rPr lang="ru-RU" sz="1200" b="0" i="0" kern="1200" dirty="0">
                <a:solidFill>
                  <a:schemeClr val="tx1"/>
                </a:solidFill>
                <a:effectLst/>
                <a:latin typeface="+mn-lt"/>
                <a:ea typeface="+mn-ea"/>
                <a:cs typeface="+mn-cs"/>
              </a:rPr>
              <a:t>Но перед асинхронным вызовом здесь появляется ключевое слово — </a:t>
            </a:r>
            <a:r>
              <a:rPr lang="ru-RU" dirty="0" err="1"/>
              <a:t>yield</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Ключевое слово </a:t>
            </a:r>
            <a:r>
              <a:rPr lang="ru-RU" dirty="0" err="1"/>
              <a:t>yield</a:t>
            </a:r>
            <a:r>
              <a:rPr lang="ru-RU" sz="1200" b="0" i="0" kern="1200" dirty="0">
                <a:solidFill>
                  <a:schemeClr val="tx1"/>
                </a:solidFill>
                <a:effectLst/>
                <a:latin typeface="+mn-lt"/>
                <a:ea typeface="+mn-ea"/>
                <a:cs typeface="+mn-cs"/>
              </a:rPr>
              <a:t> превращает нашу функцию в генератор, которая при вызове возвращает объект класса </a:t>
            </a:r>
            <a:r>
              <a:rPr lang="ru-RU" dirty="0" err="1"/>
              <a:t>Generator</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У генератора есть интересная функция — мы можем снаружи отправить данные в генератор. В этом случае это уже не совсем генератор, а </a:t>
            </a:r>
            <a:r>
              <a:rPr lang="ru-RU" sz="1200" b="1"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или сопрограмма.</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Кроме отправки данных в генератор можно отправлять ошибки и обрабатывать их изнутри, что удобно.</a:t>
            </a:r>
          </a:p>
          <a:p>
            <a:r>
              <a:rPr lang="ru-RU" sz="1200" b="0" i="0" kern="1200" dirty="0">
                <a:solidFill>
                  <a:schemeClr val="tx1"/>
                </a:solidFill>
                <a:effectLst/>
                <a:latin typeface="+mn-lt"/>
                <a:ea typeface="+mn-ea"/>
                <a:cs typeface="+mn-cs"/>
              </a:rPr>
              <a:t>Подытожим. </a:t>
            </a:r>
            <a:r>
              <a:rPr lang="ru-RU" sz="1200" b="0"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это компонент программы, который</a:t>
            </a:r>
            <a:r>
              <a:rPr lang="ru-RU" sz="1200" b="1" i="0" kern="1200" dirty="0">
                <a:solidFill>
                  <a:schemeClr val="tx1"/>
                </a:solidFill>
                <a:effectLst/>
                <a:latin typeface="+mn-lt"/>
                <a:ea typeface="+mn-ea"/>
                <a:cs typeface="+mn-cs"/>
              </a:rPr>
              <a:t> поддерживает остановку и продолжение выполнения с сохранением текущего состояния</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помнит свой стек вызовов, данные внутри, и может их использовать в дальнейшем.</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Посмотрим на интерфейсы генераторов и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Они выглядят одинаково, за исключением разных названий методов. Мы можем отправить данные и выкинуть ошибку и в генератор, и в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15</a:t>
            </a:fld>
            <a:endParaRPr lang="ru-RU"/>
          </a:p>
        </p:txBody>
      </p:sp>
    </p:spTree>
    <p:extLst>
      <p:ext uri="{BB962C8B-B14F-4D97-AF65-F5344CB8AC3E}">
        <p14:creationId xmlns:p14="http://schemas.microsoft.com/office/powerpoint/2010/main" val="2902931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Как-то так будет выглядеть асинхронный код на </a:t>
            </a:r>
            <a:r>
              <a:rPr lang="en-US" dirty="0" err="1"/>
              <a:t>swoole</a:t>
            </a:r>
            <a:r>
              <a:rPr lang="en-US" dirty="0"/>
              <a:t>. </a:t>
            </a:r>
            <a:r>
              <a:rPr lang="ru-RU" dirty="0"/>
              <a:t>Если мы пишем код внутри асинхронного сервера, то оболочка </a:t>
            </a:r>
            <a:r>
              <a:rPr lang="en-US" dirty="0">
                <a:solidFill>
                  <a:srgbClr val="0550AE"/>
                </a:solidFill>
                <a:latin typeface="Consolas" panose="020B0609020204030204" pitchFamily="49" charset="0"/>
              </a:rPr>
              <a:t>Co\</a:t>
            </a:r>
            <a:r>
              <a:rPr lang="en-US" dirty="0">
                <a:solidFill>
                  <a:srgbClr val="8250DF"/>
                </a:solidFill>
                <a:latin typeface="Consolas" panose="020B0609020204030204" pitchFamily="49" charset="0"/>
              </a:rPr>
              <a:t>run</a:t>
            </a:r>
            <a:r>
              <a:rPr lang="ru-RU" dirty="0">
                <a:solidFill>
                  <a:srgbClr val="8250DF"/>
                </a:solidFill>
                <a:latin typeface="Consolas" panose="020B0609020204030204" pitchFamily="49" charset="0"/>
              </a:rPr>
              <a:t> не нужна, т.к. мы уже внутри нее. Функция </a:t>
            </a:r>
            <a:r>
              <a:rPr lang="en-US" dirty="0">
                <a:solidFill>
                  <a:srgbClr val="8250DF"/>
                </a:solidFill>
                <a:latin typeface="Consolas" panose="020B0609020204030204" pitchFamily="49" charset="0"/>
              </a:rPr>
              <a:t>go</a:t>
            </a:r>
            <a:r>
              <a:rPr lang="ru-RU" dirty="0">
                <a:solidFill>
                  <a:srgbClr val="8250DF"/>
                </a:solidFill>
                <a:latin typeface="Consolas" panose="020B0609020204030204" pitchFamily="49" charset="0"/>
              </a:rPr>
              <a:t>() возвращает идентификатор процесса, который я пока не понял зачем нужен. Для связи между разными </a:t>
            </a:r>
            <a:r>
              <a:rPr lang="ru-RU" dirty="0" err="1">
                <a:solidFill>
                  <a:srgbClr val="8250DF"/>
                </a:solidFill>
                <a:latin typeface="Consolas" panose="020B0609020204030204" pitchFamily="49" charset="0"/>
              </a:rPr>
              <a:t>корутинами</a:t>
            </a:r>
            <a:r>
              <a:rPr lang="ru-RU" dirty="0">
                <a:solidFill>
                  <a:srgbClr val="8250DF"/>
                </a:solidFill>
                <a:latin typeface="Consolas" panose="020B0609020204030204" pitchFamily="49" charset="0"/>
              </a:rPr>
              <a:t>,</a:t>
            </a:r>
            <a:r>
              <a:rPr lang="en-US" dirty="0">
                <a:solidFill>
                  <a:srgbClr val="8250DF"/>
                </a:solidFill>
                <a:latin typeface="Consolas" panose="020B0609020204030204" pitchFamily="49" charset="0"/>
              </a:rPr>
              <a:t> </a:t>
            </a:r>
            <a:r>
              <a:rPr lang="ru-RU" dirty="0">
                <a:solidFill>
                  <a:srgbClr val="8250DF"/>
                </a:solidFill>
                <a:latin typeface="Consolas" panose="020B0609020204030204" pitchFamily="49" charset="0"/>
              </a:rPr>
              <a:t>и управлении данными в них - используются каналы (</a:t>
            </a:r>
            <a:r>
              <a:rPr lang="en-US" dirty="0" err="1">
                <a:solidFill>
                  <a:srgbClr val="8250DF"/>
                </a:solidFill>
                <a:latin typeface="Consolas" panose="020B0609020204030204" pitchFamily="49" charset="0"/>
              </a:rPr>
              <a:t>chanels</a:t>
            </a:r>
            <a:r>
              <a:rPr lang="ru-RU" dirty="0">
                <a:solidFill>
                  <a:srgbClr val="8250DF"/>
                </a:solidFill>
                <a:latin typeface="Consolas" panose="020B0609020204030204" pitchFamily="49" charset="0"/>
              </a:rPr>
              <a:t>). М</a:t>
            </a:r>
            <a:r>
              <a:rPr lang="ru-RU" sz="1200" b="0" i="0" kern="1200" dirty="0">
                <a:solidFill>
                  <a:schemeClr val="tx1"/>
                </a:solidFill>
                <a:effectLst/>
                <a:latin typeface="+mn-lt"/>
                <a:ea typeface="+mn-ea"/>
                <a:cs typeface="+mn-cs"/>
              </a:rPr>
              <a:t>ожем использовать </a:t>
            </a:r>
            <a:r>
              <a:rPr lang="ru-RU" sz="1200" b="0" i="0" kern="1200" dirty="0" err="1">
                <a:solidFill>
                  <a:schemeClr val="tx1"/>
                </a:solidFill>
                <a:effectLst/>
                <a:latin typeface="+mn-lt"/>
                <a:ea typeface="+mn-ea"/>
                <a:cs typeface="+mn-cs"/>
              </a:rPr>
              <a:t>WaitGroup</a:t>
            </a:r>
            <a:r>
              <a:rPr lang="ru-RU" sz="1200" b="0" i="0" kern="1200" dirty="0">
                <a:solidFill>
                  <a:schemeClr val="tx1"/>
                </a:solidFill>
                <a:effectLst/>
                <a:latin typeface="+mn-lt"/>
                <a:ea typeface="+mn-ea"/>
                <a:cs typeface="+mn-cs"/>
              </a:rPr>
              <a:t> для синхронизации нескольких </a:t>
            </a:r>
            <a:r>
              <a:rPr lang="ru-RU" sz="1200" b="0" i="0" kern="1200" dirty="0" err="1">
                <a:solidFill>
                  <a:schemeClr val="tx1"/>
                </a:solidFill>
                <a:effectLst/>
                <a:latin typeface="+mn-lt"/>
                <a:ea typeface="+mn-ea"/>
                <a:cs typeface="+mn-cs"/>
              </a:rPr>
              <a:t>корутин</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дождаясь</a:t>
            </a:r>
            <a:r>
              <a:rPr lang="ru-RU" sz="1200" b="0" i="0" kern="1200" dirty="0">
                <a:solidFill>
                  <a:schemeClr val="tx1"/>
                </a:solidFill>
                <a:effectLst/>
                <a:latin typeface="+mn-lt"/>
                <a:ea typeface="+mn-ea"/>
                <a:cs typeface="+mn-cs"/>
              </a:rPr>
              <a:t> завершения нескольких </a:t>
            </a:r>
            <a:r>
              <a:rPr lang="ru-RU" sz="1200" b="0" i="0" kern="1200" dirty="0" err="1">
                <a:solidFill>
                  <a:schemeClr val="tx1"/>
                </a:solidFill>
                <a:effectLst/>
                <a:latin typeface="+mn-lt"/>
                <a:ea typeface="+mn-ea"/>
                <a:cs typeface="+mn-cs"/>
              </a:rPr>
              <a:t>корутин</a:t>
            </a:r>
            <a:r>
              <a:rPr lang="ru-RU" sz="1200" b="0" i="0" kern="1200" dirty="0">
                <a:solidFill>
                  <a:schemeClr val="tx1"/>
                </a:solidFill>
                <a:effectLst/>
                <a:latin typeface="+mn-lt"/>
                <a:ea typeface="+mn-ea"/>
                <a:cs typeface="+mn-cs"/>
              </a:rPr>
              <a:t>.</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Вообще там очень огромный функционал, есть все необходимое для реализации асинхронности.</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16</a:t>
            </a:fld>
            <a:endParaRPr lang="ru-RU"/>
          </a:p>
        </p:txBody>
      </p:sp>
    </p:spTree>
    <p:extLst>
      <p:ext uri="{BB962C8B-B14F-4D97-AF65-F5344CB8AC3E}">
        <p14:creationId xmlns:p14="http://schemas.microsoft.com/office/powerpoint/2010/main" val="3718178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  это единственный финальный класс, что предотвращает его расширение другим пользовательским классом.</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С помощью </a:t>
            </a:r>
            <a:r>
              <a:rPr lang="ru-RU" sz="1200" b="0" i="0" kern="1200" dirty="0" err="1">
                <a:solidFill>
                  <a:schemeClr val="tx1"/>
                </a:solidFill>
                <a:effectLst/>
                <a:latin typeface="+mn-lt"/>
                <a:ea typeface="+mn-ea"/>
                <a:cs typeface="+mn-cs"/>
              </a:rPr>
              <a:t>Fibers</a:t>
            </a:r>
            <a:r>
              <a:rPr lang="ru-RU" sz="1200" b="0" i="0" kern="1200" dirty="0">
                <a:solidFill>
                  <a:schemeClr val="tx1"/>
                </a:solidFill>
                <a:effectLst/>
                <a:latin typeface="+mn-lt"/>
                <a:ea typeface="+mn-ea"/>
                <a:cs typeface="+mn-cs"/>
              </a:rPr>
              <a:t> код внутри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может приостановиться и вернуть любые данные в основную программу. Основная программа может возобновить работу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с того места, где она была приостановлена .</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вы создадите новый экземпляр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ничего не произойдет. </a:t>
            </a:r>
            <a:r>
              <a:rPr lang="ru-RU" sz="1200" b="0" i="0" kern="1200" dirty="0" err="1">
                <a:solidFill>
                  <a:schemeClr val="tx1"/>
                </a:solidFill>
                <a:effectLst/>
                <a:latin typeface="+mn-lt"/>
                <a:ea typeface="+mn-ea"/>
                <a:cs typeface="+mn-cs"/>
              </a:rPr>
              <a:t>Коллбек</a:t>
            </a:r>
            <a:r>
              <a:rPr lang="ru-RU" sz="1200" b="0" i="0" kern="1200" dirty="0">
                <a:solidFill>
                  <a:schemeClr val="tx1"/>
                </a:solidFill>
                <a:effectLst/>
                <a:latin typeface="+mn-lt"/>
                <a:ea typeface="+mn-ea"/>
                <a:cs typeface="+mn-cs"/>
              </a:rPr>
              <a:t> не будет выполняться, до тех пор, пока вы не запустите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Для запуска используется метод </a:t>
            </a:r>
            <a:r>
              <a:rPr lang="en-US" sz="1200" b="0" i="0" kern="1200" dirty="0">
                <a:solidFill>
                  <a:schemeClr val="tx1"/>
                </a:solidFill>
                <a:effectLst/>
                <a:latin typeface="+mn-lt"/>
                <a:ea typeface="+mn-ea"/>
                <a:cs typeface="+mn-cs"/>
              </a:rPr>
              <a:t>start().</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ru-RU" dirty="0"/>
              <a:t>Метод </a:t>
            </a:r>
            <a:r>
              <a:rPr lang="ru-RU" dirty="0" err="1"/>
              <a:t>start</a:t>
            </a:r>
            <a:r>
              <a:rPr lang="ru-RU" dirty="0"/>
              <a:t>() передаёт аргументы вызываемому объекту и возвращает всё, что принимает метод </a:t>
            </a:r>
            <a:r>
              <a:rPr lang="ru-RU" dirty="0" err="1"/>
              <a:t>suspend</a:t>
            </a:r>
            <a:r>
              <a:rPr lang="ru-RU" dirty="0"/>
              <a:t>().</a:t>
            </a:r>
          </a:p>
          <a:p>
            <a:pPr marL="171450" indent="-171450">
              <a:buFont typeface="Arial" panose="020B0604020202020204" pitchFamily="34" charset="0"/>
              <a:buChar char="•"/>
            </a:pPr>
            <a:r>
              <a:rPr lang="ru-RU" dirty="0"/>
              <a:t>Метод </a:t>
            </a:r>
            <a:r>
              <a:rPr lang="ru-RU" dirty="0" err="1"/>
              <a:t>suspend</a:t>
            </a:r>
            <a:r>
              <a:rPr lang="ru-RU" dirty="0"/>
              <a:t>() возвращает любое значение, которое принял метод </a:t>
            </a:r>
            <a:r>
              <a:rPr lang="ru-RU" dirty="0" err="1"/>
              <a:t>resume</a:t>
            </a:r>
            <a:r>
              <a:rPr lang="ru-RU" dirty="0"/>
              <a:t>().</a:t>
            </a:r>
          </a:p>
          <a:p>
            <a:pPr marL="171450" indent="-171450">
              <a:buFont typeface="Arial" panose="020B0604020202020204" pitchFamily="34" charset="0"/>
              <a:buChar char="•"/>
            </a:pPr>
            <a:r>
              <a:rPr lang="ru-RU" dirty="0"/>
              <a:t>Метод </a:t>
            </a:r>
            <a:r>
              <a:rPr lang="ru-RU" dirty="0" err="1"/>
              <a:t>resume</a:t>
            </a:r>
            <a:r>
              <a:rPr lang="ru-RU" dirty="0"/>
              <a:t>() возвращает всё, что принято при следующем вызове </a:t>
            </a:r>
            <a:r>
              <a:rPr lang="ru-RU" dirty="0" err="1"/>
              <a:t>suspend</a:t>
            </a:r>
            <a:r>
              <a:rPr lang="ru-RU" dirty="0"/>
              <a:t>().</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17</a:t>
            </a:fld>
            <a:endParaRPr lang="ru-RU"/>
          </a:p>
        </p:txBody>
      </p:sp>
    </p:spTree>
    <p:extLst>
      <p:ext uri="{BB962C8B-B14F-4D97-AF65-F5344CB8AC3E}">
        <p14:creationId xmlns:p14="http://schemas.microsoft.com/office/powerpoint/2010/main" val="1575672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Пример кода.</a:t>
            </a:r>
          </a:p>
          <a:p>
            <a:endParaRPr lang="ru-RU" dirty="0"/>
          </a:p>
          <a:p>
            <a:endParaRPr lang="ru-RU" dirty="0"/>
          </a:p>
          <a:p>
            <a:r>
              <a:rPr lang="ru-RU" dirty="0"/>
              <a:t>Рассказать что за чем выполняется.</a:t>
            </a:r>
            <a:endParaRPr lang="en-US" dirty="0"/>
          </a:p>
          <a:p>
            <a:endParaRPr lang="ru-RU"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Вы не будете использовать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напрямую</a:t>
            </a:r>
            <a:endParaRPr lang="ru-RU" dirty="0"/>
          </a:p>
          <a:p>
            <a:r>
              <a:rPr lang="ru-RU" sz="1200" b="0" i="0" kern="1200" dirty="0">
                <a:solidFill>
                  <a:schemeClr val="tx1"/>
                </a:solidFill>
                <a:effectLst/>
                <a:latin typeface="+mn-lt"/>
                <a:ea typeface="+mn-ea"/>
                <a:cs typeface="+mn-cs"/>
              </a:rPr>
              <a:t>Согласно документации, </a:t>
            </a:r>
            <a:r>
              <a:rPr lang="ru-RU" sz="1200" b="0" i="0" kern="1200" dirty="0" err="1">
                <a:solidFill>
                  <a:schemeClr val="tx1"/>
                </a:solidFill>
                <a:effectLst/>
                <a:latin typeface="+mn-lt"/>
                <a:ea typeface="+mn-ea"/>
                <a:cs typeface="+mn-cs"/>
              </a:rPr>
              <a:t>Fibers</a:t>
            </a:r>
            <a:r>
              <a:rPr lang="ru-RU" sz="1200" b="0" i="0" kern="1200" dirty="0">
                <a:solidFill>
                  <a:schemeClr val="tx1"/>
                </a:solidFill>
                <a:effectLst/>
                <a:latin typeface="+mn-lt"/>
                <a:ea typeface="+mn-ea"/>
                <a:cs typeface="+mn-cs"/>
              </a:rPr>
              <a:t> предлагает «только минимум, необходимый для того, чтобы пользовательский код мог реализовать </a:t>
            </a:r>
            <a:r>
              <a:rPr lang="ru-RU" sz="1200" b="0"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с полным стеком или зеленые потоки в PHP».</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Некоторые низкоуровневые фреймворки, такие как </a:t>
            </a:r>
            <a:r>
              <a:rPr lang="ru-RU" sz="1200" b="0" i="0" kern="1200" dirty="0" err="1">
                <a:solidFill>
                  <a:schemeClr val="tx1"/>
                </a:solidFill>
                <a:effectLst/>
                <a:latin typeface="+mn-lt"/>
                <a:ea typeface="+mn-ea"/>
                <a:cs typeface="+mn-cs"/>
              </a:rPr>
              <a:t>amPhp</a:t>
            </a:r>
            <a:r>
              <a:rPr lang="ru-RU" sz="1200" b="0" i="0" kern="1200" dirty="0">
                <a:solidFill>
                  <a:schemeClr val="tx1"/>
                </a:solidFill>
                <a:effectLst/>
                <a:latin typeface="+mn-lt"/>
                <a:ea typeface="+mn-ea"/>
                <a:cs typeface="+mn-cs"/>
              </a:rPr>
              <a:t> и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уже перешли на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в своих последних версиях разработки.</a:t>
            </a:r>
          </a:p>
          <a:p>
            <a:r>
              <a:rPr lang="en-US" sz="1200" b="0" i="0" kern="1200" dirty="0" err="1">
                <a:solidFill>
                  <a:schemeClr val="tx1"/>
                </a:solidFill>
                <a:effectLst/>
                <a:latin typeface="+mn-lt"/>
                <a:ea typeface="+mn-ea"/>
                <a:cs typeface="+mn-cs"/>
              </a:rPr>
              <a:t>Swoole</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написали статью преимущества и недостатки </a:t>
            </a:r>
            <a:r>
              <a:rPr lang="ru-RU" sz="1200" b="0" i="0" kern="1200" dirty="0" err="1">
                <a:solidFill>
                  <a:schemeClr val="tx1"/>
                </a:solidFill>
                <a:effectLst/>
                <a:latin typeface="+mn-lt"/>
                <a:ea typeface="+mn-ea"/>
                <a:cs typeface="+mn-cs"/>
              </a:rPr>
              <a:t>файберов</a:t>
            </a:r>
            <a:r>
              <a:rPr lang="ru-RU" sz="1200" b="0" i="0" kern="1200" dirty="0">
                <a:solidFill>
                  <a:schemeClr val="tx1"/>
                </a:solidFill>
                <a:effectLst/>
                <a:latin typeface="+mn-lt"/>
                <a:ea typeface="+mn-ea"/>
                <a:cs typeface="+mn-cs"/>
              </a:rPr>
              <a:t> и чем их </a:t>
            </a:r>
            <a:r>
              <a:rPr lang="ru-RU" sz="1200" b="0"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лучше </a:t>
            </a:r>
            <a:r>
              <a:rPr lang="ru-RU" sz="1200" b="0" i="0" kern="1200" dirty="0" err="1">
                <a:solidFill>
                  <a:schemeClr val="tx1"/>
                </a:solidFill>
                <a:effectLst/>
                <a:latin typeface="+mn-lt"/>
                <a:ea typeface="+mn-ea"/>
                <a:cs typeface="+mn-cs"/>
              </a:rPr>
              <a:t>файберов</a:t>
            </a:r>
            <a:r>
              <a:rPr lang="ru-RU" sz="1200" b="0" i="0" kern="1200" dirty="0">
                <a:solidFill>
                  <a:schemeClr val="tx1"/>
                </a:solidFill>
                <a:effectLst/>
                <a:latin typeface="+mn-lt"/>
                <a:ea typeface="+mn-ea"/>
                <a:cs typeface="+mn-cs"/>
              </a:rPr>
              <a:t> и как я понял решили на них не переходить.</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Одна из причин это отсутствие каналов, хоть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выполняются по одному за раз, все равно может возникнуть ситуация что 1 </a:t>
            </a:r>
            <a:r>
              <a:rPr lang="ru-RU" sz="1200" b="0" i="0" kern="1200" dirty="0" err="1">
                <a:solidFill>
                  <a:schemeClr val="tx1"/>
                </a:solidFill>
                <a:effectLst/>
                <a:latin typeface="+mn-lt"/>
                <a:ea typeface="+mn-ea"/>
                <a:cs typeface="+mn-cs"/>
              </a:rPr>
              <a:t>файбер</a:t>
            </a:r>
            <a:r>
              <a:rPr lang="ru-RU" sz="1200" b="0" i="0" kern="1200" dirty="0">
                <a:solidFill>
                  <a:schemeClr val="tx1"/>
                </a:solidFill>
                <a:effectLst/>
                <a:latin typeface="+mn-lt"/>
                <a:ea typeface="+mn-ea"/>
                <a:cs typeface="+mn-cs"/>
              </a:rPr>
              <a:t> перепишет информацию, которую </a:t>
            </a:r>
            <a:r>
              <a:rPr lang="ru-RU" sz="1200" b="0" i="0" kern="1200" dirty="0" err="1">
                <a:solidFill>
                  <a:schemeClr val="tx1"/>
                </a:solidFill>
                <a:effectLst/>
                <a:latin typeface="+mn-lt"/>
                <a:ea typeface="+mn-ea"/>
                <a:cs typeface="+mn-cs"/>
              </a:rPr>
              <a:t>расшарил</a:t>
            </a:r>
            <a:r>
              <a:rPr lang="ru-RU" sz="1200" b="0" i="0" kern="1200" dirty="0">
                <a:solidFill>
                  <a:schemeClr val="tx1"/>
                </a:solidFill>
                <a:effectLst/>
                <a:latin typeface="+mn-lt"/>
                <a:ea typeface="+mn-ea"/>
                <a:cs typeface="+mn-cs"/>
              </a:rPr>
              <a:t> другой </a:t>
            </a:r>
            <a:r>
              <a:rPr lang="ru-RU" sz="1200" b="0" i="0" kern="1200" dirty="0" err="1">
                <a:solidFill>
                  <a:schemeClr val="tx1"/>
                </a:solidFill>
                <a:effectLst/>
                <a:latin typeface="+mn-lt"/>
                <a:ea typeface="+mn-ea"/>
                <a:cs typeface="+mn-cs"/>
              </a:rPr>
              <a:t>файбер</a:t>
            </a:r>
            <a:r>
              <a:rPr lang="ru-RU" sz="1200" b="0" i="0" kern="1200" dirty="0">
                <a:solidFill>
                  <a:schemeClr val="tx1"/>
                </a:solidFill>
                <a:effectLst/>
                <a:latin typeface="+mn-lt"/>
                <a:ea typeface="+mn-ea"/>
                <a:cs typeface="+mn-cs"/>
              </a:rPr>
              <a:t>. А каналы, которые есть в </a:t>
            </a:r>
            <a:r>
              <a:rPr lang="en-US" sz="1200" b="0" i="0" kern="1200" dirty="0" err="1">
                <a:solidFill>
                  <a:schemeClr val="tx1"/>
                </a:solidFill>
                <a:effectLst/>
                <a:latin typeface="+mn-lt"/>
                <a:ea typeface="+mn-ea"/>
                <a:cs typeface="+mn-cs"/>
              </a:rPr>
              <a:t>swoole</a:t>
            </a:r>
            <a:r>
              <a:rPr lang="ru-RU" sz="1200" b="0" i="0" kern="1200" dirty="0">
                <a:solidFill>
                  <a:schemeClr val="tx1"/>
                </a:solidFill>
                <a:effectLst/>
                <a:latin typeface="+mn-lt"/>
                <a:ea typeface="+mn-ea"/>
                <a:cs typeface="+mn-cs"/>
              </a:rPr>
              <a:t>, решают данную проблему.</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18</a:t>
            </a:fld>
            <a:endParaRPr lang="ru-RU"/>
          </a:p>
        </p:txBody>
      </p:sp>
    </p:spTree>
    <p:extLst>
      <p:ext uri="{BB962C8B-B14F-4D97-AF65-F5344CB8AC3E}">
        <p14:creationId xmlns:p14="http://schemas.microsoft.com/office/powerpoint/2010/main" val="2557650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Конкретных примеров не делал, т.к. это актуально для всех приложений, который работаю с вводом / выводом и делают запросы по </a:t>
            </a:r>
            <a:r>
              <a:rPr lang="en-US" dirty="0"/>
              <a:t>API.</a:t>
            </a:r>
          </a:p>
          <a:p>
            <a:endParaRPr lang="en-US" dirty="0"/>
          </a:p>
          <a:p>
            <a:r>
              <a:rPr lang="ru-RU" dirty="0"/>
              <a:t>Для </a:t>
            </a:r>
            <a:r>
              <a:rPr lang="ru-RU" dirty="0" err="1"/>
              <a:t>ларавелевских</a:t>
            </a:r>
            <a:r>
              <a:rPr lang="ru-RU" dirty="0"/>
              <a:t> </a:t>
            </a:r>
            <a:r>
              <a:rPr lang="ru-RU" dirty="0" err="1"/>
              <a:t>прилаг</a:t>
            </a:r>
            <a:r>
              <a:rPr lang="ru-RU" dirty="0"/>
              <a:t> лучшим решением будет использовать </a:t>
            </a:r>
            <a:r>
              <a:rPr lang="en-US" dirty="0"/>
              <a:t>Laravel Octane</a:t>
            </a:r>
            <a:r>
              <a:rPr lang="ru-RU" dirty="0"/>
              <a:t>. Там все настроено из коробки. Чисто надо поставить </a:t>
            </a:r>
            <a:r>
              <a:rPr lang="en-US" dirty="0"/>
              <a:t>PHP </a:t>
            </a:r>
            <a:r>
              <a:rPr lang="ru-RU" dirty="0"/>
              <a:t>дополнение </a:t>
            </a:r>
            <a:r>
              <a:rPr lang="en-US" dirty="0" err="1"/>
              <a:t>swoole</a:t>
            </a:r>
            <a:r>
              <a:rPr lang="en-US" dirty="0"/>
              <a:t> </a:t>
            </a:r>
            <a:r>
              <a:rPr lang="ru-RU" dirty="0"/>
              <a:t>и через </a:t>
            </a:r>
            <a:r>
              <a:rPr lang="en-US" dirty="0"/>
              <a:t>composer </a:t>
            </a:r>
            <a:r>
              <a:rPr lang="ru-RU" dirty="0"/>
              <a:t>установить </a:t>
            </a:r>
            <a:r>
              <a:rPr lang="en-US" dirty="0"/>
              <a:t>Laravel octane. </a:t>
            </a:r>
            <a:r>
              <a:rPr lang="ru-RU" dirty="0"/>
              <a:t>Еще немного </a:t>
            </a:r>
            <a:r>
              <a:rPr lang="ru-RU" dirty="0" err="1"/>
              <a:t>пошаманить</a:t>
            </a:r>
            <a:r>
              <a:rPr lang="ru-RU" dirty="0"/>
              <a:t> с настройками и </a:t>
            </a:r>
            <a:r>
              <a:rPr lang="ru-RU" dirty="0" err="1"/>
              <a:t>воркерами</a:t>
            </a:r>
            <a:r>
              <a:rPr lang="ru-RU" dirty="0"/>
              <a:t> да и все.</a:t>
            </a:r>
          </a:p>
          <a:p>
            <a:r>
              <a:rPr lang="ru-RU" dirty="0"/>
              <a:t>Все это здорово, но у </a:t>
            </a:r>
            <a:r>
              <a:rPr lang="ru-RU" dirty="0" err="1"/>
              <a:t>долгоживующего</a:t>
            </a:r>
            <a:r>
              <a:rPr lang="ru-RU" dirty="0"/>
              <a:t> </a:t>
            </a:r>
            <a:r>
              <a:rPr lang="en-US" dirty="0"/>
              <a:t>PHP</a:t>
            </a:r>
            <a:r>
              <a:rPr lang="ru-RU" dirty="0"/>
              <a:t> и асинхронности есть </a:t>
            </a:r>
            <a:r>
              <a:rPr lang="ru-RU" dirty="0" err="1"/>
              <a:t>ньюансы</a:t>
            </a:r>
            <a:r>
              <a:rPr lang="ru-RU" dirty="0"/>
              <a:t>. Главные из которых это контроль состояния и утечки памяти. Т.к. </a:t>
            </a:r>
            <a:r>
              <a:rPr lang="en-US" dirty="0"/>
              <a:t>PHP </a:t>
            </a:r>
            <a:r>
              <a:rPr lang="ru-RU" dirty="0"/>
              <a:t>теперь не умирает, все что в нем создается, будет жить пока это не убить. Нужно отказаться от классов у которых есть свое внутреннее состояние, т.к. оно будет сохранятся между запросами, а еще нужно убедиться в правильной работе </a:t>
            </a:r>
            <a:r>
              <a:rPr lang="ru-RU" dirty="0" err="1"/>
              <a:t>синглтонов</a:t>
            </a:r>
            <a:r>
              <a:rPr lang="ru-RU" dirty="0"/>
              <a:t>. Ну и посмотреть чтобы не было никаких стеков, которые вечно наполняются, а то они рано или поздно переполнятся.  В документации </a:t>
            </a:r>
            <a:r>
              <a:rPr lang="en-US" dirty="0"/>
              <a:t>Laravel </a:t>
            </a:r>
            <a:r>
              <a:rPr lang="ru-RU" dirty="0"/>
              <a:t>это все расписано.</a:t>
            </a:r>
            <a:endParaRPr lang="en-US" dirty="0"/>
          </a:p>
          <a:p>
            <a:endParaRPr lang="en-US" dirty="0"/>
          </a:p>
          <a:p>
            <a:r>
              <a:rPr lang="ru-RU" dirty="0"/>
              <a:t>Для </a:t>
            </a:r>
            <a:r>
              <a:rPr lang="ru-RU" dirty="0" err="1"/>
              <a:t>кейковсих</a:t>
            </a:r>
            <a:r>
              <a:rPr lang="ru-RU" dirty="0"/>
              <a:t> </a:t>
            </a:r>
            <a:r>
              <a:rPr lang="ru-RU" dirty="0" err="1"/>
              <a:t>прилагах</a:t>
            </a:r>
            <a:r>
              <a:rPr lang="ru-RU" dirty="0"/>
              <a:t> на самом деле можно любую асинхронную библиотеку использовать, но при использовании </a:t>
            </a:r>
            <a:r>
              <a:rPr lang="en-US" dirty="0" err="1"/>
              <a:t>Swoole</a:t>
            </a:r>
            <a:r>
              <a:rPr lang="en-US" dirty="0"/>
              <a:t>, </a:t>
            </a:r>
            <a:r>
              <a:rPr lang="ru-RU" dirty="0"/>
              <a:t>мы</a:t>
            </a:r>
            <a:r>
              <a:rPr lang="en-US" dirty="0"/>
              <a:t> </a:t>
            </a:r>
            <a:r>
              <a:rPr lang="ru-RU" dirty="0"/>
              <a:t>сразу получаем асинхронный веб сервер, только надо быть очень внимательными с утечками памяти, фреймворк уже достаточно старый, есть вероятность что может подтекать.</a:t>
            </a:r>
          </a:p>
        </p:txBody>
      </p:sp>
      <p:sp>
        <p:nvSpPr>
          <p:cNvPr id="4" name="Номер слайда 3"/>
          <p:cNvSpPr>
            <a:spLocks noGrp="1"/>
          </p:cNvSpPr>
          <p:nvPr>
            <p:ph type="sldNum" sz="quarter" idx="5"/>
          </p:nvPr>
        </p:nvSpPr>
        <p:spPr/>
        <p:txBody>
          <a:bodyPr/>
          <a:lstStyle/>
          <a:p>
            <a:fld id="{D89B9A15-25E0-4EFC-AE60-5F4B1D2C49DD}" type="slidenum">
              <a:rPr lang="ru-RU" smtClean="0"/>
              <a:t>19</a:t>
            </a:fld>
            <a:endParaRPr lang="ru-RU"/>
          </a:p>
        </p:txBody>
      </p:sp>
    </p:spTree>
    <p:extLst>
      <p:ext uri="{BB962C8B-B14F-4D97-AF65-F5344CB8AC3E}">
        <p14:creationId xmlns:p14="http://schemas.microsoft.com/office/powerpoint/2010/main" val="856617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dirty="0"/>
              <a:t>Для начала надо сказать пару слов о асинхронности и чем асинхронное выполнение отличается от синхронного.</a:t>
            </a:r>
          </a:p>
          <a:p>
            <a:pPr algn="l"/>
            <a:endParaRPr lang="ru-RU" b="0" i="0" dirty="0">
              <a:solidFill>
                <a:srgbClr val="111111"/>
              </a:solidFill>
              <a:effectLst/>
              <a:latin typeface="-apple-system"/>
            </a:endParaRPr>
          </a:p>
          <a:p>
            <a:pPr algn="l"/>
            <a:r>
              <a:rPr lang="ru-RU" b="0" i="0" dirty="0">
                <a:solidFill>
                  <a:srgbClr val="111111"/>
                </a:solidFill>
                <a:effectLst/>
                <a:latin typeface="-apple-system"/>
              </a:rPr>
              <a:t>При традиционном синхронном подходе код будет выполняться последовательно:</a:t>
            </a:r>
          </a:p>
          <a:p>
            <a:pPr algn="l">
              <a:buFont typeface="Arial" panose="020B0604020202020204" pitchFamily="34" charset="0"/>
              <a:buChar char="•"/>
            </a:pPr>
            <a:r>
              <a:rPr lang="ru-RU" b="0" i="0" dirty="0">
                <a:solidFill>
                  <a:srgbClr val="111111"/>
                </a:solidFill>
                <a:effectLst/>
                <a:latin typeface="-apple-system"/>
              </a:rPr>
              <a:t> Отправляем первый запрос.</a:t>
            </a:r>
          </a:p>
          <a:p>
            <a:pPr algn="l">
              <a:buFont typeface="Arial" panose="020B0604020202020204" pitchFamily="34" charset="0"/>
              <a:buChar char="•"/>
            </a:pPr>
            <a:r>
              <a:rPr lang="ru-RU" b="0" i="0" dirty="0">
                <a:solidFill>
                  <a:srgbClr val="111111"/>
                </a:solidFill>
                <a:effectLst/>
                <a:latin typeface="-apple-system"/>
              </a:rPr>
              <a:t> Ждём ответа.</a:t>
            </a:r>
          </a:p>
          <a:p>
            <a:pPr algn="l">
              <a:buFont typeface="Arial" panose="020B0604020202020204" pitchFamily="34" charset="0"/>
              <a:buChar char="•"/>
            </a:pPr>
            <a:r>
              <a:rPr lang="ru-RU" b="0" i="0" dirty="0">
                <a:solidFill>
                  <a:srgbClr val="111111"/>
                </a:solidFill>
                <a:effectLst/>
                <a:latin typeface="-apple-system"/>
              </a:rPr>
              <a:t> Отправляем второй запрос.</a:t>
            </a:r>
          </a:p>
          <a:p>
            <a:pPr algn="l">
              <a:buFont typeface="Arial" panose="020B0604020202020204" pitchFamily="34" charset="0"/>
              <a:buChar char="•"/>
            </a:pPr>
            <a:r>
              <a:rPr lang="ru-RU" b="0" i="0" dirty="0">
                <a:solidFill>
                  <a:srgbClr val="111111"/>
                </a:solidFill>
                <a:effectLst/>
                <a:latin typeface="-apple-system"/>
              </a:rPr>
              <a:t> Ждём ответа.</a:t>
            </a:r>
          </a:p>
          <a:p>
            <a:pPr algn="l">
              <a:buFont typeface="Arial" panose="020B0604020202020204" pitchFamily="34" charset="0"/>
              <a:buNone/>
            </a:pPr>
            <a:endParaRPr lang="ru-RU" b="0" i="0" dirty="0">
              <a:solidFill>
                <a:srgbClr val="111111"/>
              </a:solidFill>
              <a:effectLst/>
              <a:latin typeface="-apple-system"/>
            </a:endParaRPr>
          </a:p>
          <a:p>
            <a:pPr algn="l"/>
            <a:r>
              <a:rPr lang="ru-RU" b="0" i="0" dirty="0">
                <a:solidFill>
                  <a:srgbClr val="111111"/>
                </a:solidFill>
                <a:effectLst/>
                <a:latin typeface="-apple-system"/>
              </a:rPr>
              <a:t>Здесь каждая операция блокирует поток выполнения. В большинстве случаев для PHP это нормально. Проблемы могут возникнуть только тогда, когда таких блокирующих вызовов много, а производительность для этой программы критична. Такая программа не будет использовать все доступные ей ресурсы, и </a:t>
            </a:r>
            <a:r>
              <a:rPr lang="ru-RU" b="0" i="0" dirty="0" err="1">
                <a:solidFill>
                  <a:srgbClr val="111111"/>
                </a:solidFill>
                <a:effectLst/>
                <a:latin typeface="-apple-system"/>
              </a:rPr>
              <a:t>бОльшую</a:t>
            </a:r>
            <a:r>
              <a:rPr lang="ru-RU" b="0" i="0" dirty="0">
                <a:solidFill>
                  <a:srgbClr val="111111"/>
                </a:solidFill>
                <a:effectLst/>
                <a:latin typeface="-apple-system"/>
              </a:rPr>
              <a:t> часть времени будет простаивать. Пока выполняются</a:t>
            </a:r>
            <a:r>
              <a:rPr lang="en-US" b="0" i="0" dirty="0">
                <a:solidFill>
                  <a:srgbClr val="111111"/>
                </a:solidFill>
                <a:effectLst/>
                <a:latin typeface="-apple-system"/>
              </a:rPr>
              <a:t> </a:t>
            </a:r>
            <a:r>
              <a:rPr lang="ru-RU" b="0" i="0" dirty="0">
                <a:solidFill>
                  <a:srgbClr val="111111"/>
                </a:solidFill>
                <a:effectLst/>
                <a:latin typeface="-apple-system"/>
              </a:rPr>
              <a:t>любые операции ввода / вывода (</a:t>
            </a:r>
            <a:r>
              <a:rPr lang="en-US" b="0" i="0" dirty="0">
                <a:solidFill>
                  <a:srgbClr val="111111"/>
                </a:solidFill>
                <a:effectLst/>
                <a:latin typeface="-apple-system"/>
              </a:rPr>
              <a:t>I/O</a:t>
            </a:r>
            <a:r>
              <a:rPr lang="ru-RU" b="0" i="0" dirty="0">
                <a:solidFill>
                  <a:srgbClr val="111111"/>
                </a:solidFill>
                <a:effectLst/>
                <a:latin typeface="-apple-system"/>
              </a:rPr>
              <a:t>), процессор (CPU) ничем не занят. И наоборот, когда процессор (CPU) вычисляет что-то сложное вся программа "замирает" и не отвечает на ввод.</a:t>
            </a:r>
          </a:p>
        </p:txBody>
      </p:sp>
      <p:sp>
        <p:nvSpPr>
          <p:cNvPr id="4" name="Номер слайда 3"/>
          <p:cNvSpPr>
            <a:spLocks noGrp="1"/>
          </p:cNvSpPr>
          <p:nvPr>
            <p:ph type="sldNum" sz="quarter" idx="5"/>
          </p:nvPr>
        </p:nvSpPr>
        <p:spPr/>
        <p:txBody>
          <a:bodyPr/>
          <a:lstStyle/>
          <a:p>
            <a:fld id="{D89B9A15-25E0-4EFC-AE60-5F4B1D2C49DD}" type="slidenum">
              <a:rPr lang="ru-RU" smtClean="0"/>
              <a:t>2</a:t>
            </a:fld>
            <a:endParaRPr lang="ru-RU"/>
          </a:p>
        </p:txBody>
      </p:sp>
    </p:spTree>
    <p:extLst>
      <p:ext uri="{BB962C8B-B14F-4D97-AF65-F5344CB8AC3E}">
        <p14:creationId xmlns:p14="http://schemas.microsoft.com/office/powerpoint/2010/main" val="612443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этом все. Если есть какие-то вопросы, можете задавать.</a:t>
            </a:r>
          </a:p>
        </p:txBody>
      </p:sp>
      <p:sp>
        <p:nvSpPr>
          <p:cNvPr id="4" name="Номер слайда 3"/>
          <p:cNvSpPr>
            <a:spLocks noGrp="1"/>
          </p:cNvSpPr>
          <p:nvPr>
            <p:ph type="sldNum" sz="quarter" idx="5"/>
          </p:nvPr>
        </p:nvSpPr>
        <p:spPr/>
        <p:txBody>
          <a:bodyPr/>
          <a:lstStyle/>
          <a:p>
            <a:fld id="{D89B9A15-25E0-4EFC-AE60-5F4B1D2C49DD}" type="slidenum">
              <a:rPr lang="ru-RU" smtClean="0"/>
              <a:t>20</a:t>
            </a:fld>
            <a:endParaRPr lang="ru-RU"/>
          </a:p>
        </p:txBody>
      </p:sp>
    </p:spTree>
    <p:extLst>
      <p:ext uri="{BB962C8B-B14F-4D97-AF65-F5344CB8AC3E}">
        <p14:creationId xmlns:p14="http://schemas.microsoft.com/office/powerpoint/2010/main" val="3873824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В случае асинхронного подхода мы можем начать выполнение сразу нескольких задач, и при этом не нужно дожидаться окончания одной задачи, чтобы начать другую. И чем больше операций мы выполним асинхронно, тем быстрее отработает наша программа.</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3</a:t>
            </a:fld>
            <a:endParaRPr lang="ru-RU"/>
          </a:p>
        </p:txBody>
      </p:sp>
    </p:spTree>
    <p:extLst>
      <p:ext uri="{BB962C8B-B14F-4D97-AF65-F5344CB8AC3E}">
        <p14:creationId xmlns:p14="http://schemas.microsoft.com/office/powerpoint/2010/main" val="352011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На этом моменте стоит упомянуть что асинхронность и параллелизм это не одно и тоже.</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При конкурентном выполнении у нас две задачи могут запускаться, выполняться и завершаться в перекрывающиеся периоды времени. Это не означает, что обе они будут выполняться одновременно в один момент времени. Хорошей аналогией здесь может быть компьютер. Когда у нас выполняются две программы на одноядерном CPU, то нет никакой возможности выполнять их параллельно, они все равно как-то будут делить процессорное время. Тут операционная система решает что и в какой последовательности выполнять. Она может выполнить вначале одну, портом другую или сначала выполнить небольшую часть одной программы, а затем также небольшую часть другой.</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Напротив, параллелизм - это когда две задачи выполняются буквально одновременно.</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На примере того же с компьютера можно представить многопоточную программу, которая выполняется на многоядерном процессоре. На одноядерном процессоре мы можем получить только конкурентное выполнение задач, но никак не параллельное. Получается что параллелизм это особый случай конкурентности, при котором задачи действительно выполняются одновременно.</a:t>
            </a:r>
          </a:p>
        </p:txBody>
      </p:sp>
      <p:sp>
        <p:nvSpPr>
          <p:cNvPr id="4" name="Номер слайда 3"/>
          <p:cNvSpPr>
            <a:spLocks noGrp="1"/>
          </p:cNvSpPr>
          <p:nvPr>
            <p:ph type="sldNum" sz="quarter" idx="5"/>
          </p:nvPr>
        </p:nvSpPr>
        <p:spPr/>
        <p:txBody>
          <a:bodyPr/>
          <a:lstStyle/>
          <a:p>
            <a:fld id="{D89B9A15-25E0-4EFC-AE60-5F4B1D2C49DD}" type="slidenum">
              <a:rPr lang="ru-RU" smtClean="0"/>
              <a:t>4</a:t>
            </a:fld>
            <a:endParaRPr lang="ru-RU"/>
          </a:p>
        </p:txBody>
      </p:sp>
    </p:spTree>
    <p:extLst>
      <p:ext uri="{BB962C8B-B14F-4D97-AF65-F5344CB8AC3E}">
        <p14:creationId xmlns:p14="http://schemas.microsoft.com/office/powerpoint/2010/main" val="217457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Но вернёмся к PHP, который является однопоточным языком программирования. Это означает, что в один момент времени может выполняться только одна строчка PHP кода. Чтобы понять как это влияет на асинхронность для начала надо понять разницу между процессами и потоками.</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 важно на каком языке вы пишите, ваш код компилируется или интерпретируется в двоичный файл. Во время выполнения этого бинарного кода программе нужно получить от операционной системы некоторые ресурсы: адресное пространство в памяти, PID (идентификатор процесса) и другие. Может быть запущено несколько инстансов одной программы, каждый при этом будет отдельным процессом внутри операционной системы. Все процессы изолированы друг от друга. Каждый процесс считает себя единственным запущенным в операционной системе, и что больше никаких программ нет. Часто можно увидеть ситуацию, когда одна программа "зависает", но при этом из неё можно выйти, не оказывая влияния на другие запущенные программы.</a:t>
            </a:r>
          </a:p>
          <a:p>
            <a:r>
              <a:rPr lang="ru-RU" sz="1200" b="0" i="0" kern="1200" dirty="0">
                <a:solidFill>
                  <a:schemeClr val="tx1"/>
                </a:solidFill>
                <a:effectLst/>
                <a:latin typeface="+mn-lt"/>
                <a:ea typeface="+mn-ea"/>
                <a:cs typeface="+mn-cs"/>
              </a:rPr>
              <a:t>Все потоки внутри этого процесса делят эту память и ресурсы. У каждого процесса есть как минимум один основной поток выполнения. После того как этот поток заканчивает выполнение, сам процесс и программа завершаются. Процесс можно рассматривать как контейнер с бинарным кодом, памятью и другими ресурсами операционной системы.</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у нас есть несколько потоков внутри одного процесса, то можно сразу обрабатывать несколько задач одновременно. Но в большинстве случаев однопоточный параллелизм - неплохое решение. Потому что многопоточные программы могут стать неподдерживаемыми монстрами из кучи потоков. Да конечно, коммуникация между потоками достаточно быстрая и дешевая, но при этом надо помнить, что проблема в одном потоке внутри процесса, может задеть все остальные потоки да и сам процесс. Тут появляются проблемы синхронизации, </a:t>
            </a:r>
            <a:r>
              <a:rPr lang="ru-RU" sz="1200" b="0" i="0" kern="1200" dirty="0" err="1">
                <a:solidFill>
                  <a:schemeClr val="tx1"/>
                </a:solidFill>
                <a:effectLst/>
                <a:latin typeface="+mn-lt"/>
                <a:ea typeface="+mn-ea"/>
                <a:cs typeface="+mn-cs"/>
              </a:rPr>
              <a:t>дедлоки</a:t>
            </a:r>
            <a:r>
              <a:rPr lang="ru-RU" sz="1200" b="0" i="0" kern="1200" dirty="0">
                <a:solidFill>
                  <a:schemeClr val="tx1"/>
                </a:solidFill>
                <a:effectLst/>
                <a:latin typeface="+mn-lt"/>
                <a:ea typeface="+mn-ea"/>
                <a:cs typeface="+mn-cs"/>
              </a:rPr>
              <a:t> и тому подобное.</a:t>
            </a:r>
          </a:p>
        </p:txBody>
      </p:sp>
      <p:sp>
        <p:nvSpPr>
          <p:cNvPr id="4" name="Номер слайда 3"/>
          <p:cNvSpPr>
            <a:spLocks noGrp="1"/>
          </p:cNvSpPr>
          <p:nvPr>
            <p:ph type="sldNum" sz="quarter" idx="5"/>
          </p:nvPr>
        </p:nvSpPr>
        <p:spPr/>
        <p:txBody>
          <a:bodyPr/>
          <a:lstStyle/>
          <a:p>
            <a:fld id="{D89B9A15-25E0-4EFC-AE60-5F4B1D2C49DD}" type="slidenum">
              <a:rPr lang="ru-RU" smtClean="0"/>
              <a:t>5</a:t>
            </a:fld>
            <a:endParaRPr lang="ru-RU"/>
          </a:p>
        </p:txBody>
      </p:sp>
    </p:spTree>
    <p:extLst>
      <p:ext uri="{BB962C8B-B14F-4D97-AF65-F5344CB8AC3E}">
        <p14:creationId xmlns:p14="http://schemas.microsoft.com/office/powerpoint/2010/main" val="479303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Производительность приложения зависит от того, насколько оптимально оно использует доступные ему ресурсы (процессор, память и другие). Некоторые операции в нашей программе могут потребовать значительного времени для завершения и в это время хотелось бы иметь возможность делать что-то ещё, а не просто ждать. Вот тут то нам и пригодится конкурентность.</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Две основные причины, почему операции могут долго выполняться:</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a:solidFill>
                <a:schemeClr val="tx1"/>
              </a:solidFill>
              <a:effectLst/>
              <a:latin typeface="+mn-lt"/>
              <a:ea typeface="+mn-ea"/>
              <a:cs typeface="+mn-cs"/>
            </a:endParaRPr>
          </a:p>
          <a:p>
            <a:r>
              <a:rPr lang="ru-RU" b="1" dirty="0"/>
              <a:t>CPU-</a:t>
            </a:r>
            <a:r>
              <a:rPr lang="ru-RU" b="1" dirty="0" err="1"/>
              <a:t>bound</a:t>
            </a:r>
            <a:r>
              <a:rPr lang="ru-RU" dirty="0"/>
              <a:t> операции, которые требуют тяжелых вычислений. Они требуют процессорного времени.</a:t>
            </a:r>
          </a:p>
          <a:p>
            <a:r>
              <a:rPr lang="ru-RU" b="1" dirty="0"/>
              <a:t>I/O-</a:t>
            </a:r>
            <a:r>
              <a:rPr lang="ru-RU" b="1" dirty="0" err="1"/>
              <a:t>bound</a:t>
            </a:r>
            <a:r>
              <a:rPr lang="ru-RU" dirty="0"/>
              <a:t> операции, которые зависят от сети/оборудования/взаимодействия с пользователем. Они требуют просто времени: нужно дождаться определенного события.</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При выполнении CPU-</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задачи поток выполнения блокируется из-за того, что он слишком активно используется. Например, когда нам нужно сделать какие-то сложные вычисления или </a:t>
            </a:r>
            <a:r>
              <a:rPr lang="ru-RU" sz="1200" b="0" i="0" kern="1200" dirty="0" err="1">
                <a:solidFill>
                  <a:schemeClr val="tx1"/>
                </a:solidFill>
                <a:effectLst/>
                <a:latin typeface="+mn-lt"/>
                <a:ea typeface="+mn-ea"/>
                <a:cs typeface="+mn-cs"/>
              </a:rPr>
              <a:t>отрендерить</a:t>
            </a:r>
            <a:r>
              <a:rPr lang="ru-RU" sz="1200" b="0" i="0" kern="1200" dirty="0">
                <a:solidFill>
                  <a:schemeClr val="tx1"/>
                </a:solidFill>
                <a:effectLst/>
                <a:latin typeface="+mn-lt"/>
                <a:ea typeface="+mn-ea"/>
                <a:cs typeface="+mn-cs"/>
              </a:rPr>
              <a:t> 3д модель. Для таких операций лучше всего подходит многопоточность. Ну когда они параллельно выполняются.</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При выполнении операций ввода/вывода поток выполнения блокируется потому что ему приходится ждать данные из источника ввода/вывода (сеть, жесткий диск и др.). Когда операционная система видит, что сейчас для этого потока нет никаких данных, то он переводится в "спящий режим". В таком состоянии поток не выполняется, он просто ждёт. И в данной ситуации многопоточность нам ничем не поможет. Ну создадим мы много потоков, которые будут ждать выполнения некоторого события. От этого само событие быстрее не произойдет.</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Если говорить про PHP. В большинстве случаев это язык для веб-приложений, где у нас очень много разного I/O: ходим в файловую систему, делаем сетевые запросы или обрабатываем команды в терминале. Исходя из этого однопоточный PHP не так уж и плох для реализации конкурентности, и что </a:t>
            </a:r>
            <a:r>
              <a:rPr lang="ru-RU" sz="1200" b="0" i="0" kern="1200" dirty="0" err="1">
                <a:solidFill>
                  <a:schemeClr val="tx1"/>
                </a:solidFill>
                <a:effectLst/>
                <a:latin typeface="+mn-lt"/>
                <a:ea typeface="+mn-ea"/>
                <a:cs typeface="+mn-cs"/>
              </a:rPr>
              <a:t>однопоточность</a:t>
            </a:r>
            <a:r>
              <a:rPr lang="ru-RU" sz="1200" b="0" i="0" kern="1200" dirty="0">
                <a:solidFill>
                  <a:schemeClr val="tx1"/>
                </a:solidFill>
                <a:effectLst/>
                <a:latin typeface="+mn-lt"/>
                <a:ea typeface="+mn-ea"/>
                <a:cs typeface="+mn-cs"/>
              </a:rPr>
              <a:t> в этом случае - не ограничение, а наоборот даже возможность.</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6</a:t>
            </a:fld>
            <a:endParaRPr lang="ru-RU"/>
          </a:p>
        </p:txBody>
      </p:sp>
    </p:spTree>
    <p:extLst>
      <p:ext uri="{BB962C8B-B14F-4D97-AF65-F5344CB8AC3E}">
        <p14:creationId xmlns:p14="http://schemas.microsoft.com/office/powerpoint/2010/main" val="108842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PHP создавался с намерением всегда выполняться синхронно и быть блокирующим. Все </a:t>
            </a:r>
            <a:r>
              <a:rPr lang="ru-RU" sz="1200" b="0" i="0" kern="1200" dirty="0" err="1">
                <a:solidFill>
                  <a:schemeClr val="tx1"/>
                </a:solidFill>
                <a:effectLst/>
                <a:latin typeface="+mn-lt"/>
                <a:ea typeface="+mn-ea"/>
                <a:cs typeface="+mn-cs"/>
              </a:rPr>
              <a:t>нативные</a:t>
            </a:r>
            <a:r>
              <a:rPr lang="ru-RU" sz="1200" b="0" i="0" kern="1200" dirty="0">
                <a:solidFill>
                  <a:schemeClr val="tx1"/>
                </a:solidFill>
                <a:effectLst/>
                <a:latin typeface="+mn-lt"/>
                <a:ea typeface="+mn-ea"/>
                <a:cs typeface="+mn-cs"/>
              </a:rPr>
              <a:t> функции для работы с I/O в PHP блокируют поток выполнения. </a:t>
            </a:r>
            <a:r>
              <a:rPr lang="ru-RU" sz="1200" dirty="0"/>
              <a:t>Кроме того исполнение блокируется на </a:t>
            </a:r>
            <a:r>
              <a:rPr lang="ru-RU" sz="1200" b="1" dirty="0"/>
              <a:t>таймерах.</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7</a:t>
            </a:fld>
            <a:endParaRPr lang="ru-RU"/>
          </a:p>
        </p:txBody>
      </p:sp>
    </p:spTree>
    <p:extLst>
      <p:ext uri="{BB962C8B-B14F-4D97-AF65-F5344CB8AC3E}">
        <p14:creationId xmlns:p14="http://schemas.microsoft.com/office/powerpoint/2010/main" val="2100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Вот так может выглядеть асинхронный </a:t>
            </a:r>
            <a:r>
              <a:rPr lang="en-US" sz="1200" b="0" i="0" kern="1200" dirty="0">
                <a:solidFill>
                  <a:schemeClr val="tx1"/>
                </a:solidFill>
                <a:effectLst/>
                <a:latin typeface="+mn-lt"/>
                <a:ea typeface="+mn-ea"/>
                <a:cs typeface="+mn-cs"/>
              </a:rPr>
              <a:t>SQL </a:t>
            </a:r>
            <a:r>
              <a:rPr lang="ru-RU" sz="1200" b="0" i="0" kern="1200" dirty="0">
                <a:solidFill>
                  <a:schemeClr val="tx1"/>
                </a:solidFill>
                <a:effectLst/>
                <a:latin typeface="+mn-lt"/>
                <a:ea typeface="+mn-ea"/>
                <a:cs typeface="+mn-cs"/>
              </a:rPr>
              <a:t>клиент. Он подключается к нашему SQL-серверу, переводит работу сокета в неблокирующий режим, пакует запрос в бинарный формат понятный SQL-серверу, записывает данные в сокет.</a:t>
            </a:r>
            <a:br>
              <a:rPr lang="ru-RU" dirty="0"/>
            </a:br>
            <a:br>
              <a:rPr lang="ru-RU" dirty="0"/>
            </a:br>
            <a:r>
              <a:rPr lang="ru-RU" sz="1200" b="0" i="0" kern="1200" dirty="0">
                <a:solidFill>
                  <a:schemeClr val="tx1"/>
                </a:solidFill>
                <a:effectLst/>
                <a:latin typeface="+mn-lt"/>
                <a:ea typeface="+mn-ea"/>
                <a:cs typeface="+mn-cs"/>
              </a:rPr>
              <a:t>Так как сокет в неблокирующем режиме, то операция записи со стороны PHP выполняется быстро.</a:t>
            </a:r>
            <a:br>
              <a:rPr lang="ru-RU" dirty="0"/>
            </a:br>
            <a:br>
              <a:rPr lang="ru-RU" dirty="0"/>
            </a:br>
            <a:r>
              <a:rPr lang="ru-RU" sz="1200" b="0" i="0" kern="1200" dirty="0">
                <a:solidFill>
                  <a:schemeClr val="tx1"/>
                </a:solidFill>
                <a:effectLst/>
                <a:latin typeface="+mn-lt"/>
                <a:ea typeface="+mn-ea"/>
                <a:cs typeface="+mn-cs"/>
              </a:rPr>
              <a:t>Только вот что он вернет? Мы не знаем, что ответит SQL-сервер. Он может долго выполнять запрос или может вообще его не выполнить. Но вернуть же что-то надо? Если мы используем PDO и вызываем </a:t>
            </a:r>
            <a:r>
              <a:rPr lang="ru-RU" dirty="0" err="1"/>
              <a:t>update</a:t>
            </a:r>
            <a:r>
              <a:rPr lang="ru-RU" sz="1200" b="0" i="0" kern="1200" dirty="0">
                <a:solidFill>
                  <a:schemeClr val="tx1"/>
                </a:solidFill>
                <a:effectLst/>
                <a:latin typeface="+mn-lt"/>
                <a:ea typeface="+mn-ea"/>
                <a:cs typeface="+mn-cs"/>
              </a:rPr>
              <a:t> запроса на SQL-сервере, нам возвращается </a:t>
            </a:r>
            <a:r>
              <a:rPr lang="ru-RU" dirty="0" err="1"/>
              <a:t>affected</a:t>
            </a:r>
            <a:r>
              <a:rPr lang="ru-RU" dirty="0"/>
              <a:t> </a:t>
            </a:r>
            <a:r>
              <a:rPr lang="ru-RU" dirty="0" err="1"/>
              <a:t>rows</a:t>
            </a:r>
            <a:r>
              <a:rPr lang="ru-RU" sz="1200" b="0" i="0" kern="1200" dirty="0">
                <a:solidFill>
                  <a:schemeClr val="tx1"/>
                </a:solidFill>
                <a:effectLst/>
                <a:latin typeface="+mn-lt"/>
                <a:ea typeface="+mn-ea"/>
                <a:cs typeface="+mn-cs"/>
              </a:rPr>
              <a:t> — количество строк измененных этим запросом. Это мы вернуть пока не можем, поэтому только</a:t>
            </a:r>
            <a:r>
              <a:rPr lang="ru-RU" sz="1200" b="1" i="0" kern="1200" dirty="0">
                <a:solidFill>
                  <a:schemeClr val="tx1"/>
                </a:solidFill>
                <a:effectLst/>
                <a:latin typeface="+mn-lt"/>
                <a:ea typeface="+mn-ea"/>
                <a:cs typeface="+mn-cs"/>
              </a:rPr>
              <a:t> обещаем</a:t>
            </a:r>
            <a:r>
              <a:rPr lang="ru-RU" sz="1200" b="0" i="0" kern="1200" dirty="0">
                <a:solidFill>
                  <a:schemeClr val="tx1"/>
                </a:solidFill>
                <a:effectLst/>
                <a:latin typeface="+mn-lt"/>
                <a:ea typeface="+mn-ea"/>
                <a:cs typeface="+mn-cs"/>
              </a:rPr>
              <a:t> возврат.</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8</a:t>
            </a:fld>
            <a:endParaRPr lang="ru-RU"/>
          </a:p>
        </p:txBody>
      </p:sp>
    </p:spTree>
    <p:extLst>
      <p:ext uri="{BB962C8B-B14F-4D97-AF65-F5344CB8AC3E}">
        <p14:creationId xmlns:p14="http://schemas.microsoft.com/office/powerpoint/2010/main" val="27275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Для этого нам нужны </a:t>
            </a:r>
            <a:r>
              <a:rPr lang="ru-RU" sz="1200" b="0" i="0" kern="1200" dirty="0" err="1">
                <a:solidFill>
                  <a:schemeClr val="tx1"/>
                </a:solidFill>
                <a:effectLst/>
                <a:latin typeface="+mn-lt"/>
                <a:ea typeface="+mn-ea"/>
                <a:cs typeface="+mn-cs"/>
              </a:rPr>
              <a:t>Promise</a:t>
            </a:r>
            <a:endParaRPr lang="ru-RU" sz="1200" b="0" i="0" kern="1200" dirty="0">
              <a:solidFill>
                <a:schemeClr val="tx1"/>
              </a:solidFill>
              <a:effectLst/>
              <a:latin typeface="+mn-lt"/>
              <a:ea typeface="+mn-ea"/>
              <a:cs typeface="+mn-cs"/>
            </a:endParaRPr>
          </a:p>
          <a:p>
            <a:br>
              <a:rPr lang="ru-RU" dirty="0"/>
            </a:br>
            <a:r>
              <a:rPr lang="ru-RU" sz="1200" b="0" i="0" kern="1200" dirty="0">
                <a:solidFill>
                  <a:schemeClr val="tx1"/>
                </a:solidFill>
                <a:effectLst/>
                <a:latin typeface="+mn-lt"/>
                <a:ea typeface="+mn-ea"/>
                <a:cs typeface="+mn-cs"/>
              </a:rPr>
              <a:t>Это концепция из мира асинхронного программирования.</a:t>
            </a:r>
            <a:br>
              <a:rPr lang="ru-RU" dirty="0"/>
            </a:br>
            <a:r>
              <a:rPr lang="ru-RU" dirty="0" err="1"/>
              <a:t>Promise</a:t>
            </a:r>
            <a:r>
              <a:rPr lang="ru-RU" dirty="0"/>
              <a:t> — это объект-обертка над результатом асинхронной операции. При этом результат операции нам пока неизвестен.</a:t>
            </a:r>
            <a:r>
              <a:rPr lang="en-US" dirty="0"/>
              <a:t> </a:t>
            </a:r>
            <a:br>
              <a:rPr lang="ru-RU" dirty="0"/>
            </a:br>
            <a:r>
              <a:rPr lang="ru-RU" sz="1200" b="0" i="0" kern="1200" dirty="0">
                <a:solidFill>
                  <a:schemeClr val="tx1"/>
                </a:solidFill>
                <a:effectLst/>
                <a:latin typeface="+mn-lt"/>
                <a:ea typeface="+mn-ea"/>
                <a:cs typeface="+mn-cs"/>
              </a:rPr>
              <a:t>Так как результата еще нет, мы можем установить только какие-то </a:t>
            </a:r>
            <a:r>
              <a:rPr lang="ru-RU" dirty="0" err="1"/>
              <a:t>callbacks</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данные будут доступны, необходимо выполнить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a:t>
            </a:r>
            <a:r>
              <a:rPr lang="ru-RU" dirty="0" err="1"/>
              <a:t>onResolve</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А если произойдет ошибка, то выполнится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a:t>
            </a:r>
            <a:r>
              <a:rPr lang="ru-RU" dirty="0" err="1"/>
              <a:t>onReject</a:t>
            </a:r>
            <a:r>
              <a:rPr lang="ru-RU" sz="1200" b="0" i="0" kern="1200" dirty="0">
                <a:solidFill>
                  <a:schemeClr val="tx1"/>
                </a:solidFill>
                <a:effectLst/>
                <a:latin typeface="+mn-lt"/>
                <a:ea typeface="+mn-ea"/>
                <a:cs typeface="+mn-cs"/>
              </a:rPr>
              <a:t> для обработки ошибки.</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9</a:t>
            </a:fld>
            <a:endParaRPr lang="ru-RU"/>
          </a:p>
        </p:txBody>
      </p:sp>
    </p:spTree>
    <p:extLst>
      <p:ext uri="{BB962C8B-B14F-4D97-AF65-F5344CB8AC3E}">
        <p14:creationId xmlns:p14="http://schemas.microsoft.com/office/powerpoint/2010/main" val="2962315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249224-80C1-407F-B248-C0B4E263A8B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0377CC0-40E4-465E-A55E-2FAD07745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D0896E7-344D-4DE9-9544-2EC3C0B944B9}"/>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57ECDFB5-9306-493D-B1B1-A6382681D3D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0314E2F-F999-4FFA-BAA4-07AB26E13F9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26800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C04630-233D-485E-984D-DA196CA739BA}"/>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C68AEB8-B5F3-4B35-8EBB-2308308366F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B5C6592-21F8-4516-8AD8-72C548027D44}"/>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9B5D38EC-9B2B-4B66-9ECC-10BA57A94BB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84D0AB-F23E-4858-BC2D-4F9EA967E0EA}"/>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730988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BF99CA2-5816-40E2-BFB7-EF2A54ECC14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7C60C55-AFAE-473F-8C0C-5B6C3CB74F9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772F777-225E-40F8-9CCD-75F42770F37B}"/>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71AFC691-4A47-4520-BC6C-1CDD76D248C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34E60A3-BAAA-4AF0-BC72-C661083CE7A3}"/>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253926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679BC5-CCCF-4AF4-95BA-88864F6D214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8D5AE2C-A866-4BD0-883C-7FEE5E6A207E}"/>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3A6BFCF-FA73-4900-8B50-9B6CBCD770EC}"/>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F58F34ED-0FB6-4C7D-8BF9-F97CDF1DCA3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A39E951-2EBD-4AB5-B323-5452DC918D28}"/>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463053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2190AC-996C-4D3B-BA03-9449BBE1E0F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BADF37-70E5-4C41-9C69-99A4D00F11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8237F99E-1F61-4A0B-A461-A16479DCE825}"/>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7960F1DC-77B0-42DC-B5EE-A2E52194BB0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97CF33B-31A0-434A-AB7E-89BB043DC409}"/>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218330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638986-5780-4E64-9AF2-DEFBE818C30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86AC8F-D280-41B3-99DF-B1A5B96187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6FA9421-207B-42AD-B2E5-A1F4C279C35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EDE313F-2C4A-46EC-A04E-5E987B6E3E2E}"/>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93D049C3-3D8C-47FE-950B-67A739B7EF9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BA301B7-19C6-4A9C-8BD8-0C2A6EAB9A6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31590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E0ABBE-05B0-4B31-B600-ACEBD4DE434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62A86ABC-44A5-40AA-9E98-7D49AC39D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C50EF38-B9F2-47E5-8C48-D8B68F308E8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5D65A90-41DE-406A-9516-1DA2AA150D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7150980-EA85-4A99-BBA9-4089FFEF26C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9071804-DFAC-4134-923B-EF8BFFC39CF6}"/>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8" name="Нижний колонтитул 7">
            <a:extLst>
              <a:ext uri="{FF2B5EF4-FFF2-40B4-BE49-F238E27FC236}">
                <a16:creationId xmlns:a16="http://schemas.microsoft.com/office/drawing/2014/main" id="{8415E074-7265-4EE8-81F5-62701EED17D5}"/>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0E729BF-EC0E-4081-A079-EBE151F315DE}"/>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165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58EF78-26D3-428B-8BEE-A49D6BC0288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604663E-6899-40EA-8CC2-C862800B0A37}"/>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4" name="Нижний колонтитул 3">
            <a:extLst>
              <a:ext uri="{FF2B5EF4-FFF2-40B4-BE49-F238E27FC236}">
                <a16:creationId xmlns:a16="http://schemas.microsoft.com/office/drawing/2014/main" id="{0C5C6103-DD17-4583-974F-CCFA87D4AE8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E527345-8B25-43F0-8C0C-A3010DEAEE2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37402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E1A811D-9DFC-42DD-AC3C-2F45A8CA64DD}"/>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3" name="Нижний колонтитул 2">
            <a:extLst>
              <a:ext uri="{FF2B5EF4-FFF2-40B4-BE49-F238E27FC236}">
                <a16:creationId xmlns:a16="http://schemas.microsoft.com/office/drawing/2014/main" id="{AFC53170-3AAC-4BF8-9232-8D7018750E2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FFCA5022-D1A6-4974-8468-6F15746AEBBA}"/>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30107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13CCA5-E910-41B1-91AF-277AD00C766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CE65AC9-F77C-4FC3-9137-F5DB31807E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03F0FC4-B949-4B2E-A589-E535000D3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BCE6AF1-A48F-4082-841F-859E655FAC65}"/>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41103F3A-AD40-4D38-8C45-548485E00A2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4B089E8-BB62-4E18-9306-681D15B665B5}"/>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046029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EC9DA-ED1E-4575-BD4A-143FE6EAA4B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45BC41A-F832-46BB-8636-8FDD16446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493C213-7D2A-4B48-BD81-199DD801D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EE1A1A7-8811-437A-BDA1-8740079C4E31}"/>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3E21FCDE-D1C4-43FD-8390-03EAFBE42F8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E38FC6B-9943-461E-88AA-936ADFFF259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4116267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D62A56-D476-4057-919B-472650C536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2489F44-ECD8-452D-A0F6-DA32583A80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F5481E0-13B3-4E88-BC1C-B94E09237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3DD1A633-EA6B-45FE-9267-746B5957A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9E80702A-793E-40AE-9071-A39FD3500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05CEC7-3824-4C9D-BC78-CA43D2228652}" type="slidenum">
              <a:rPr lang="ru-RU" smtClean="0"/>
              <a:t>‹#›</a:t>
            </a:fld>
            <a:endParaRPr lang="ru-RU"/>
          </a:p>
        </p:txBody>
      </p:sp>
    </p:spTree>
    <p:extLst>
      <p:ext uri="{BB962C8B-B14F-4D97-AF65-F5344CB8AC3E}">
        <p14:creationId xmlns:p14="http://schemas.microsoft.com/office/powerpoint/2010/main" val="3643023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783D077-A3BB-41DE-BEEB-89E1183B9159}"/>
              </a:ext>
            </a:extLst>
          </p:cNvPr>
          <p:cNvPicPr>
            <a:picLocks noChangeAspect="1"/>
          </p:cNvPicPr>
          <p:nvPr/>
        </p:nvPicPr>
        <p:blipFill rotWithShape="1">
          <a:blip r:embed="rId3">
            <a:extLst>
              <a:ext uri="{28A0092B-C50C-407E-A947-70E740481C1C}">
                <a14:useLocalDpi xmlns:a14="http://schemas.microsoft.com/office/drawing/2010/main" val="0"/>
              </a:ext>
            </a:extLst>
          </a:blip>
          <a:srcRect t="8563" r="227" b="-8563"/>
          <a:stretch/>
        </p:blipFill>
        <p:spPr>
          <a:xfrm>
            <a:off x="1" y="-1"/>
            <a:ext cx="12192000" cy="7500257"/>
          </a:xfrm>
          <a:prstGeom prst="rect">
            <a:avLst/>
          </a:prstGeom>
        </p:spPr>
      </p:pic>
    </p:spTree>
    <p:extLst>
      <p:ext uri="{BB962C8B-B14F-4D97-AF65-F5344CB8AC3E}">
        <p14:creationId xmlns:p14="http://schemas.microsoft.com/office/powerpoint/2010/main" val="3687131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DB85C73-D489-40AA-B5A5-14B5D018D796}"/>
              </a:ext>
            </a:extLst>
          </p:cNvPr>
          <p:cNvSpPr>
            <a:spLocks noGrp="1"/>
          </p:cNvSpPr>
          <p:nvPr>
            <p:ph idx="1"/>
          </p:nvPr>
        </p:nvSpPr>
        <p:spPr>
          <a:xfrm>
            <a:off x="838200" y="968828"/>
            <a:ext cx="10515600" cy="4920343"/>
          </a:xfrm>
        </p:spPr>
        <p:txBody>
          <a:bodyPr>
            <a:normAutofit/>
          </a:bodyPr>
          <a:lstStyle/>
          <a:p>
            <a:pPr marL="0" indent="0">
              <a:lnSpc>
                <a:spcPct val="100000"/>
              </a:lnSpc>
              <a:spcBef>
                <a:spcPts val="600"/>
              </a:spcBef>
              <a:buNone/>
            </a:pPr>
            <a:r>
              <a:rPr lang="en-US" sz="2400" dirty="0">
                <a:solidFill>
                  <a:srgbClr val="24292F"/>
                </a:solidFill>
                <a:latin typeface="Consolas" panose="020B0609020204030204" pitchFamily="49" charset="0"/>
              </a:rPr>
              <a:t>$promise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$this</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execAsync</a:t>
            </a:r>
            <a:r>
              <a:rPr lang="en-US" sz="2400" dirty="0">
                <a:solidFill>
                  <a:srgbClr val="24292F"/>
                </a:solidFill>
                <a:latin typeface="Consolas" panose="020B0609020204030204" pitchFamily="49" charset="0"/>
              </a:rPr>
              <a:t>($</a:t>
            </a:r>
            <a:r>
              <a:rPr lang="en-US" sz="2400" dirty="0" err="1">
                <a:solidFill>
                  <a:srgbClr val="24292F"/>
                </a:solidFill>
                <a:latin typeface="Consolas" panose="020B0609020204030204" pitchFamily="49" charset="0"/>
              </a:rPr>
              <a:t>sql</a:t>
            </a:r>
            <a:r>
              <a:rPr lang="en-US" sz="2400" dirty="0">
                <a:solidFill>
                  <a:srgbClr val="24292F"/>
                </a:solidFill>
                <a:latin typeface="Consolas" panose="020B0609020204030204" pitchFamily="49" charset="0"/>
              </a:rPr>
              <a:t>, $user</a:t>
            </a:r>
            <a:r>
              <a:rPr lang="en-US" sz="2400" dirty="0">
                <a:solidFill>
                  <a:srgbClr val="CF222E"/>
                </a:solidFill>
                <a:latin typeface="Consolas" panose="020B0609020204030204" pitchFamily="49" charset="0"/>
              </a:rPr>
              <a:t>-&gt;</a:t>
            </a:r>
            <a:r>
              <a:rPr lang="en-US" sz="2400" dirty="0">
                <a:solidFill>
                  <a:srgbClr val="8250DF"/>
                </a:solidFill>
                <a:latin typeface="Consolas" panose="020B0609020204030204" pitchFamily="49" charset="0"/>
              </a:rPr>
              <a:t>data</a:t>
            </a:r>
            <a:r>
              <a:rPr lang="en-US" sz="2400" dirty="0">
                <a:solidFill>
                  <a:srgbClr val="24292F"/>
                </a:solidFill>
                <a:latin typeface="Consolas" panose="020B0609020204030204" pitchFamily="49" charset="0"/>
              </a:rPr>
              <a:t>());</a:t>
            </a:r>
          </a:p>
          <a:p>
            <a:pPr marL="0" indent="0">
              <a:lnSpc>
                <a:spcPct val="100000"/>
              </a:lnSpc>
              <a:spcBef>
                <a:spcPts val="600"/>
              </a:spcBef>
              <a:buNone/>
            </a:pPr>
            <a:endParaRPr lang="en-US" sz="2400" dirty="0">
              <a:solidFill>
                <a:srgbClr val="24292F"/>
              </a:solidFill>
              <a:latin typeface="Consolas" panose="020B0609020204030204" pitchFamily="49" charset="0"/>
            </a:endParaRPr>
          </a:p>
          <a:p>
            <a:pPr marL="0" indent="0">
              <a:lnSpc>
                <a:spcPct val="100000"/>
              </a:lnSpc>
              <a:spcBef>
                <a:spcPts val="600"/>
              </a:spcBef>
              <a:buNone/>
            </a:pPr>
            <a:r>
              <a:rPr lang="en-US" sz="2400" dirty="0">
                <a:solidFill>
                  <a:srgbClr val="24292F"/>
                </a:solidFill>
                <a:latin typeface="Consolas" panose="020B0609020204030204" pitchFamily="49" charset="0"/>
              </a:rPr>
              <a:t>$promise</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onResolve</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int</a:t>
            </a:r>
            <a:r>
              <a:rPr lang="en-US" sz="2400" dirty="0">
                <a:solidFill>
                  <a:srgbClr val="24292F"/>
                </a:solidFill>
                <a:latin typeface="Consolas" panose="020B0609020204030204" pitchFamily="49" charset="0"/>
              </a:rPr>
              <a:t> $rows) {</a:t>
            </a:r>
          </a:p>
          <a:p>
            <a:pPr marL="0" indent="0">
              <a:lnSpc>
                <a:spcPct val="100000"/>
              </a:lnSpc>
              <a:spcBef>
                <a:spcPts val="600"/>
              </a:spcBef>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"Affected rows: {</a:t>
            </a:r>
            <a:r>
              <a:rPr lang="en-US" sz="2400" dirty="0">
                <a:solidFill>
                  <a:srgbClr val="24292F"/>
                </a:solidFill>
                <a:latin typeface="Consolas" panose="020B0609020204030204" pitchFamily="49" charset="0"/>
              </a:rPr>
              <a:t>$rows</a:t>
            </a:r>
            <a:r>
              <a:rPr lang="en-US" sz="2400" dirty="0">
                <a:solidFill>
                  <a:srgbClr val="0A3069"/>
                </a:solidFill>
                <a:latin typeface="Consolas" panose="020B0609020204030204" pitchFamily="49" charset="0"/>
              </a:rPr>
              <a:t>}"</a:t>
            </a:r>
            <a:r>
              <a:rPr lang="en-US" sz="2400" dirty="0">
                <a:solidFill>
                  <a:srgbClr val="24292F"/>
                </a:solidFill>
                <a:latin typeface="Consolas" panose="020B0609020204030204" pitchFamily="49" charset="0"/>
              </a:rPr>
              <a:t>;</a:t>
            </a:r>
          </a:p>
          <a:p>
            <a:pPr marL="0" indent="0">
              <a:lnSpc>
                <a:spcPct val="100000"/>
              </a:lnSpc>
              <a:spcBef>
                <a:spcPts val="600"/>
              </a:spcBef>
              <a:buNone/>
            </a:pPr>
            <a:r>
              <a:rPr lang="en-US" sz="2400" dirty="0">
                <a:solidFill>
                  <a:srgbClr val="24292F"/>
                </a:solidFill>
                <a:latin typeface="Consolas" panose="020B0609020204030204" pitchFamily="49" charset="0"/>
              </a:rPr>
              <a:t>});</a:t>
            </a:r>
          </a:p>
          <a:p>
            <a:pPr marL="0" indent="0">
              <a:lnSpc>
                <a:spcPct val="100000"/>
              </a:lnSpc>
              <a:spcBef>
                <a:spcPts val="600"/>
              </a:spcBef>
              <a:buNone/>
            </a:pPr>
            <a:endParaRPr lang="en-US" sz="2400" dirty="0">
              <a:solidFill>
                <a:srgbClr val="24292F"/>
              </a:solidFill>
              <a:latin typeface="Consolas" panose="020B0609020204030204" pitchFamily="49" charset="0"/>
            </a:endParaRPr>
          </a:p>
          <a:p>
            <a:pPr marL="0" indent="0">
              <a:lnSpc>
                <a:spcPct val="100000"/>
              </a:lnSpc>
              <a:spcBef>
                <a:spcPts val="600"/>
              </a:spcBef>
              <a:buNone/>
            </a:pPr>
            <a:r>
              <a:rPr lang="en-US" sz="2400" dirty="0">
                <a:solidFill>
                  <a:srgbClr val="24292F"/>
                </a:solidFill>
                <a:latin typeface="Consolas" panose="020B0609020204030204" pitchFamily="49" charset="0"/>
              </a:rPr>
              <a:t>$promise</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onReject</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\Throwable</a:t>
            </a:r>
            <a:r>
              <a:rPr lang="en-US" sz="2400" dirty="0">
                <a:solidFill>
                  <a:srgbClr val="24292F"/>
                </a:solidFill>
                <a:latin typeface="Consolas" panose="020B0609020204030204" pitchFamily="49" charset="0"/>
              </a:rPr>
              <a:t> $error) {</a:t>
            </a:r>
          </a:p>
          <a:p>
            <a:pPr marL="0" indent="0">
              <a:lnSpc>
                <a:spcPct val="100000"/>
              </a:lnSpc>
              <a:spcBef>
                <a:spcPts val="600"/>
              </a:spcBef>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log</a:t>
            </a:r>
            <a:r>
              <a:rPr lang="en-US" sz="2400" dirty="0">
                <a:solidFill>
                  <a:srgbClr val="24292F"/>
                </a:solidFill>
                <a:latin typeface="Consolas" panose="020B0609020204030204" pitchFamily="49" charset="0"/>
              </a:rPr>
              <a:t>($error</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getMessage</a:t>
            </a:r>
            <a:r>
              <a:rPr lang="en-US" sz="2400" dirty="0">
                <a:solidFill>
                  <a:srgbClr val="24292F"/>
                </a:solidFill>
                <a:latin typeface="Consolas" panose="020B0609020204030204" pitchFamily="49" charset="0"/>
              </a:rPr>
              <a:t>());</a:t>
            </a:r>
          </a:p>
          <a:p>
            <a:pPr marL="0" indent="0">
              <a:lnSpc>
                <a:spcPct val="100000"/>
              </a:lnSpc>
              <a:spcBef>
                <a:spcPts val="600"/>
              </a:spcBef>
              <a:buNone/>
            </a:pPr>
            <a:r>
              <a:rPr lang="en-US" sz="2400"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56385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7A74DFB-8286-4462-B0F4-11667024B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923"/>
            <a:ext cx="12192000" cy="6174153"/>
          </a:xfrm>
          <a:prstGeom prst="rect">
            <a:avLst/>
          </a:prstGeom>
        </p:spPr>
      </p:pic>
    </p:spTree>
    <p:extLst>
      <p:ext uri="{BB962C8B-B14F-4D97-AF65-F5344CB8AC3E}">
        <p14:creationId xmlns:p14="http://schemas.microsoft.com/office/powerpoint/2010/main" val="386933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1414421-F208-4CE7-ABF6-DB6B58AFA6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2808" y="768217"/>
            <a:ext cx="804147" cy="1196168"/>
          </a:xfrm>
          <a:prstGeom prst="rect">
            <a:avLst/>
          </a:prstGeom>
        </p:spPr>
      </p:pic>
      <p:pic>
        <p:nvPicPr>
          <p:cNvPr id="6" name="Рисунок 5">
            <a:extLst>
              <a:ext uri="{FF2B5EF4-FFF2-40B4-BE49-F238E27FC236}">
                <a16:creationId xmlns:a16="http://schemas.microsoft.com/office/drawing/2014/main" id="{05FD7C34-39C2-49C3-90D3-C4E821441AB0}"/>
              </a:ext>
            </a:extLst>
          </p:cNvPr>
          <p:cNvPicPr>
            <a:picLocks noChangeAspect="1"/>
          </p:cNvPicPr>
          <p:nvPr/>
        </p:nvPicPr>
        <p:blipFill rotWithShape="1">
          <a:blip r:embed="rId5">
            <a:extLst>
              <a:ext uri="{28A0092B-C50C-407E-A947-70E740481C1C}">
                <a14:useLocalDpi xmlns:a14="http://schemas.microsoft.com/office/drawing/2010/main" val="0"/>
              </a:ext>
            </a:extLst>
          </a:blip>
          <a:srcRect l="7383" t="18662" r="64771" b="17710"/>
          <a:stretch/>
        </p:blipFill>
        <p:spPr>
          <a:xfrm>
            <a:off x="1726318" y="2188791"/>
            <a:ext cx="1309458" cy="1282329"/>
          </a:xfrm>
          <a:prstGeom prst="rect">
            <a:avLst/>
          </a:prstGeom>
        </p:spPr>
      </p:pic>
      <p:pic>
        <p:nvPicPr>
          <p:cNvPr id="8" name="Рисунок 7">
            <a:extLst>
              <a:ext uri="{FF2B5EF4-FFF2-40B4-BE49-F238E27FC236}">
                <a16:creationId xmlns:a16="http://schemas.microsoft.com/office/drawing/2014/main" id="{134C2772-3E2F-4A17-B535-538FE620E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1712" y="3807411"/>
            <a:ext cx="1795327" cy="1077196"/>
          </a:xfrm>
          <a:prstGeom prst="rect">
            <a:avLst/>
          </a:prstGeom>
        </p:spPr>
      </p:pic>
      <p:sp>
        <p:nvSpPr>
          <p:cNvPr id="2" name="Прямоугольник 1">
            <a:extLst>
              <a:ext uri="{FF2B5EF4-FFF2-40B4-BE49-F238E27FC236}">
                <a16:creationId xmlns:a16="http://schemas.microsoft.com/office/drawing/2014/main" id="{3572D4C1-62C2-40B7-99F0-777C4EC0196B}"/>
              </a:ext>
            </a:extLst>
          </p:cNvPr>
          <p:cNvSpPr/>
          <p:nvPr/>
        </p:nvSpPr>
        <p:spPr>
          <a:xfrm>
            <a:off x="4809202" y="990279"/>
            <a:ext cx="4171142" cy="584775"/>
          </a:xfrm>
          <a:prstGeom prst="rect">
            <a:avLst/>
          </a:prstGeom>
        </p:spPr>
        <p:txBody>
          <a:bodyPr wrap="none">
            <a:spAutoFit/>
          </a:bodyPr>
          <a:lstStyle/>
          <a:p>
            <a:r>
              <a:rPr lang="en-US" sz="3200" dirty="0">
                <a:solidFill>
                  <a:srgbClr val="111111"/>
                </a:solidFill>
                <a:latin typeface="-apple-system"/>
              </a:rPr>
              <a:t>PHP</a:t>
            </a:r>
            <a:r>
              <a:rPr lang="ru-RU" sz="3200" dirty="0">
                <a:solidFill>
                  <a:srgbClr val="111111"/>
                </a:solidFill>
                <a:latin typeface="-apple-system"/>
              </a:rPr>
              <a:t> </a:t>
            </a:r>
            <a:r>
              <a:rPr lang="en-US" sz="3200" dirty="0">
                <a:solidFill>
                  <a:srgbClr val="111111"/>
                </a:solidFill>
                <a:latin typeface="-apple-system"/>
              </a:rPr>
              <a:t>&gt;= 5.3</a:t>
            </a:r>
            <a:r>
              <a:rPr lang="ru-RU" sz="3200" dirty="0">
                <a:solidFill>
                  <a:srgbClr val="111111"/>
                </a:solidFill>
                <a:latin typeface="-apple-system"/>
              </a:rPr>
              <a:t>.8</a:t>
            </a:r>
            <a:r>
              <a:rPr lang="en-US" sz="3200" dirty="0">
                <a:solidFill>
                  <a:srgbClr val="111111"/>
                </a:solidFill>
                <a:latin typeface="-apple-system"/>
              </a:rPr>
              <a:t>, Promise A</a:t>
            </a:r>
            <a:endParaRPr lang="ru-RU" sz="3200" dirty="0"/>
          </a:p>
        </p:txBody>
      </p:sp>
      <p:sp>
        <p:nvSpPr>
          <p:cNvPr id="7" name="Прямоугольник 6">
            <a:extLst>
              <a:ext uri="{FF2B5EF4-FFF2-40B4-BE49-F238E27FC236}">
                <a16:creationId xmlns:a16="http://schemas.microsoft.com/office/drawing/2014/main" id="{BEABAFFE-869C-4E29-A39F-DB64CC884653}"/>
              </a:ext>
            </a:extLst>
          </p:cNvPr>
          <p:cNvSpPr/>
          <p:nvPr/>
        </p:nvSpPr>
        <p:spPr>
          <a:xfrm>
            <a:off x="4809200" y="2621201"/>
            <a:ext cx="3994812" cy="584775"/>
          </a:xfrm>
          <a:prstGeom prst="rect">
            <a:avLst/>
          </a:prstGeom>
        </p:spPr>
        <p:txBody>
          <a:bodyPr wrap="none">
            <a:spAutoFit/>
          </a:bodyPr>
          <a:lstStyle/>
          <a:p>
            <a:r>
              <a:rPr lang="en-US" sz="3200" dirty="0">
                <a:solidFill>
                  <a:srgbClr val="111111"/>
                </a:solidFill>
                <a:latin typeface="-apple-system"/>
              </a:rPr>
              <a:t>PHP &gt;= </a:t>
            </a:r>
            <a:r>
              <a:rPr lang="ru-RU" sz="3200" dirty="0">
                <a:solidFill>
                  <a:srgbClr val="111111"/>
                </a:solidFill>
                <a:latin typeface="-apple-system"/>
              </a:rPr>
              <a:t>7.1</a:t>
            </a:r>
            <a:r>
              <a:rPr lang="en-US" sz="3200" dirty="0">
                <a:solidFill>
                  <a:srgbClr val="111111"/>
                </a:solidFill>
                <a:latin typeface="-apple-system"/>
              </a:rPr>
              <a:t>, Coroutines</a:t>
            </a:r>
            <a:endParaRPr lang="ru-RU" sz="3200" dirty="0"/>
          </a:p>
        </p:txBody>
      </p:sp>
      <p:pic>
        <p:nvPicPr>
          <p:cNvPr id="5" name="Рисунок 4">
            <a:extLst>
              <a:ext uri="{FF2B5EF4-FFF2-40B4-BE49-F238E27FC236}">
                <a16:creationId xmlns:a16="http://schemas.microsoft.com/office/drawing/2014/main" id="{E0DC8272-E55C-4ACE-BEA6-1AEB098D8E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1712" y="5499410"/>
            <a:ext cx="1958336" cy="477643"/>
          </a:xfrm>
          <a:prstGeom prst="rect">
            <a:avLst/>
          </a:prstGeom>
        </p:spPr>
      </p:pic>
      <p:sp>
        <p:nvSpPr>
          <p:cNvPr id="9" name="Прямоугольник 8">
            <a:extLst>
              <a:ext uri="{FF2B5EF4-FFF2-40B4-BE49-F238E27FC236}">
                <a16:creationId xmlns:a16="http://schemas.microsoft.com/office/drawing/2014/main" id="{A7286E80-9793-416A-AE69-3CB642709727}"/>
              </a:ext>
            </a:extLst>
          </p:cNvPr>
          <p:cNvSpPr/>
          <p:nvPr/>
        </p:nvSpPr>
        <p:spPr>
          <a:xfrm>
            <a:off x="4809200" y="5445843"/>
            <a:ext cx="3396507" cy="584775"/>
          </a:xfrm>
          <a:prstGeom prst="rect">
            <a:avLst/>
          </a:prstGeom>
        </p:spPr>
        <p:txBody>
          <a:bodyPr wrap="none">
            <a:spAutoFit/>
          </a:bodyPr>
          <a:lstStyle/>
          <a:p>
            <a:r>
              <a:rPr lang="en-US" sz="3200" dirty="0">
                <a:solidFill>
                  <a:srgbClr val="111111"/>
                </a:solidFill>
                <a:latin typeface="-apple-system"/>
              </a:rPr>
              <a:t>PHP &gt;=8.0.7, Fibers</a:t>
            </a:r>
            <a:endParaRPr lang="ru-RU" sz="3200" dirty="0"/>
          </a:p>
        </p:txBody>
      </p:sp>
      <p:sp>
        <p:nvSpPr>
          <p:cNvPr id="10" name="Прямоугольник 9">
            <a:extLst>
              <a:ext uri="{FF2B5EF4-FFF2-40B4-BE49-F238E27FC236}">
                <a16:creationId xmlns:a16="http://schemas.microsoft.com/office/drawing/2014/main" id="{4D35A8B6-A0DF-4264-B90D-C865D8C90C3A}"/>
              </a:ext>
            </a:extLst>
          </p:cNvPr>
          <p:cNvSpPr/>
          <p:nvPr/>
        </p:nvSpPr>
        <p:spPr>
          <a:xfrm>
            <a:off x="4809199" y="4053621"/>
            <a:ext cx="4373120" cy="584775"/>
          </a:xfrm>
          <a:prstGeom prst="rect">
            <a:avLst/>
          </a:prstGeom>
        </p:spPr>
        <p:txBody>
          <a:bodyPr wrap="none">
            <a:spAutoFit/>
          </a:bodyPr>
          <a:lstStyle/>
          <a:p>
            <a:r>
              <a:rPr lang="en-US" sz="3200" dirty="0">
                <a:solidFill>
                  <a:srgbClr val="111111"/>
                </a:solidFill>
                <a:latin typeface="-apple-system"/>
              </a:rPr>
              <a:t>PHP &gt;=7.3.0, Coroutines</a:t>
            </a:r>
            <a:endParaRPr lang="ru-RU" sz="3200" dirty="0"/>
          </a:p>
        </p:txBody>
      </p:sp>
    </p:spTree>
    <p:extLst>
      <p:ext uri="{BB962C8B-B14F-4D97-AF65-F5344CB8AC3E}">
        <p14:creationId xmlns:p14="http://schemas.microsoft.com/office/powerpoint/2010/main" val="617052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572889-B4DC-41CE-9BB0-5ECF098B7517}"/>
              </a:ext>
            </a:extLst>
          </p:cNvPr>
          <p:cNvSpPr>
            <a:spLocks noGrp="1"/>
          </p:cNvSpPr>
          <p:nvPr>
            <p:ph type="title"/>
          </p:nvPr>
        </p:nvSpPr>
        <p:spPr/>
        <p:txBody>
          <a:bodyPr>
            <a:normAutofit/>
          </a:bodyPr>
          <a:lstStyle/>
          <a:p>
            <a:r>
              <a:rPr lang="ru-RU" sz="4000" dirty="0"/>
              <a:t>Фреймворки и компоненты использующие асинхронность:</a:t>
            </a:r>
          </a:p>
        </p:txBody>
      </p:sp>
      <p:sp>
        <p:nvSpPr>
          <p:cNvPr id="3" name="Объект 2">
            <a:extLst>
              <a:ext uri="{FF2B5EF4-FFF2-40B4-BE49-F238E27FC236}">
                <a16:creationId xmlns:a16="http://schemas.microsoft.com/office/drawing/2014/main" id="{105F99E4-2BF6-48AC-B346-63572292B4E5}"/>
              </a:ext>
            </a:extLst>
          </p:cNvPr>
          <p:cNvSpPr>
            <a:spLocks noGrp="1"/>
          </p:cNvSpPr>
          <p:nvPr>
            <p:ph idx="1"/>
          </p:nvPr>
        </p:nvSpPr>
        <p:spPr/>
        <p:txBody>
          <a:bodyPr>
            <a:normAutofit/>
          </a:bodyPr>
          <a:lstStyle/>
          <a:p>
            <a:pPr>
              <a:lnSpc>
                <a:spcPct val="100000"/>
              </a:lnSpc>
              <a:spcBef>
                <a:spcPts val="1800"/>
              </a:spcBef>
            </a:pPr>
            <a:r>
              <a:rPr lang="en-US" dirty="0"/>
              <a:t>Rachet</a:t>
            </a:r>
            <a:endParaRPr lang="ru-RU" dirty="0"/>
          </a:p>
          <a:p>
            <a:pPr>
              <a:lnSpc>
                <a:spcPct val="100000"/>
              </a:lnSpc>
              <a:spcBef>
                <a:spcPts val="1800"/>
              </a:spcBef>
            </a:pPr>
            <a:r>
              <a:rPr lang="en-US" dirty="0"/>
              <a:t>Laravel Octane</a:t>
            </a:r>
            <a:endParaRPr lang="ru-RU" dirty="0"/>
          </a:p>
          <a:p>
            <a:pPr>
              <a:lnSpc>
                <a:spcPct val="100000"/>
              </a:lnSpc>
              <a:spcBef>
                <a:spcPts val="1800"/>
              </a:spcBef>
            </a:pPr>
            <a:r>
              <a:rPr lang="en-US" dirty="0" err="1"/>
              <a:t>DriftPHP</a:t>
            </a:r>
            <a:endParaRPr lang="ru-RU" dirty="0"/>
          </a:p>
          <a:p>
            <a:pPr>
              <a:lnSpc>
                <a:spcPct val="100000"/>
              </a:lnSpc>
              <a:spcBef>
                <a:spcPts val="1800"/>
              </a:spcBef>
            </a:pPr>
            <a:r>
              <a:rPr lang="en-US" dirty="0"/>
              <a:t>Framework X</a:t>
            </a:r>
            <a:endParaRPr lang="ru-RU" dirty="0"/>
          </a:p>
          <a:p>
            <a:pPr>
              <a:lnSpc>
                <a:spcPct val="100000"/>
              </a:lnSpc>
              <a:spcBef>
                <a:spcPts val="1800"/>
              </a:spcBef>
            </a:pPr>
            <a:r>
              <a:rPr lang="en-US" dirty="0"/>
              <a:t>Antidot Framework</a:t>
            </a:r>
            <a:endParaRPr lang="ru-RU" dirty="0"/>
          </a:p>
          <a:p>
            <a:pPr>
              <a:lnSpc>
                <a:spcPct val="100000"/>
              </a:lnSpc>
              <a:spcBef>
                <a:spcPts val="1800"/>
              </a:spcBef>
            </a:pPr>
            <a:r>
              <a:rPr lang="en-US" dirty="0" err="1"/>
              <a:t>Symfony</a:t>
            </a:r>
            <a:r>
              <a:rPr lang="en-US" dirty="0"/>
              <a:t> Runtime</a:t>
            </a:r>
            <a:endParaRPr lang="ru-RU" dirty="0"/>
          </a:p>
        </p:txBody>
      </p:sp>
    </p:spTree>
    <p:extLst>
      <p:ext uri="{BB962C8B-B14F-4D97-AF65-F5344CB8AC3E}">
        <p14:creationId xmlns:p14="http://schemas.microsoft.com/office/powerpoint/2010/main" val="27928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5CF0B86-8864-41DC-8D7C-F921DF0CD113}"/>
              </a:ext>
            </a:extLst>
          </p:cNvPr>
          <p:cNvSpPr/>
          <p:nvPr/>
        </p:nvSpPr>
        <p:spPr>
          <a:xfrm>
            <a:off x="838200" y="1874559"/>
            <a:ext cx="10515600" cy="4385816"/>
          </a:xfrm>
          <a:prstGeom prst="rect">
            <a:avLst/>
          </a:prstGeom>
        </p:spPr>
        <p:txBody>
          <a:bodyPr wrap="square">
            <a:spAutoFit/>
          </a:bodyPr>
          <a:lstStyle/>
          <a:p>
            <a:pPr>
              <a:spcBef>
                <a:spcPts val="600"/>
              </a:spcBef>
            </a:pPr>
            <a:r>
              <a:rPr lang="en-US" dirty="0">
                <a:solidFill>
                  <a:srgbClr val="24292F"/>
                </a:solidFill>
                <a:latin typeface="Consolas" panose="020B0609020204030204" pitchFamily="49" charset="0"/>
              </a:rPr>
              <a:t>$connection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new</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ConnectionFactory</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-&gt;</a:t>
            </a:r>
            <a:r>
              <a:rPr lang="en-US" dirty="0" err="1">
                <a:solidFill>
                  <a:srgbClr val="8250DF"/>
                </a:solidFill>
                <a:latin typeface="Consolas" panose="020B0609020204030204" pitchFamily="49" charset="0"/>
              </a:rPr>
              <a:t>createLazyConnection</a:t>
            </a:r>
            <a:r>
              <a:rPr lang="en-US" dirty="0">
                <a:solidFill>
                  <a:srgbClr val="24292F"/>
                </a:solidFill>
                <a:latin typeface="Consolas" panose="020B0609020204030204" pitchFamily="49" charset="0"/>
              </a:rPr>
              <a:t>();</a:t>
            </a:r>
          </a:p>
          <a:p>
            <a:pPr>
              <a:spcBef>
                <a:spcPts val="600"/>
              </a:spcBef>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$promise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$connection</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query</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a:t>
            </a:r>
            <a:r>
              <a:rPr lang="en-US" dirty="0">
                <a:solidFill>
                  <a:srgbClr val="CF222E"/>
                </a:solidFill>
                <a:latin typeface="Consolas" panose="020B0609020204030204" pitchFamily="49" charset="0"/>
              </a:rPr>
              <a:t>UPDATE</a:t>
            </a:r>
            <a:r>
              <a:rPr lang="en-US" dirty="0">
                <a:solidFill>
                  <a:srgbClr val="24292F"/>
                </a:solidFill>
                <a:latin typeface="Consolas" panose="020B0609020204030204" pitchFamily="49" charset="0"/>
              </a:rPr>
              <a:t> users </a:t>
            </a:r>
            <a:r>
              <a:rPr lang="en-US" dirty="0">
                <a:solidFill>
                  <a:srgbClr val="CF222E"/>
                </a:solidFill>
                <a:latin typeface="Consolas" panose="020B0609020204030204" pitchFamily="49" charset="0"/>
              </a:rPr>
              <a:t>SET</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$promise</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then</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QueryResult</a:t>
            </a:r>
            <a:r>
              <a:rPr lang="en-US" dirty="0">
                <a:solidFill>
                  <a:srgbClr val="24292F"/>
                </a:solidFill>
                <a:latin typeface="Consolas" panose="020B0609020204030204" pitchFamily="49" charset="0"/>
              </a:rPr>
              <a:t> $command) { </a:t>
            </a:r>
            <a:r>
              <a:rPr lang="en-US" dirty="0">
                <a:solidFill>
                  <a:srgbClr val="6E7781"/>
                </a:solidFill>
                <a:latin typeface="Consolas" panose="020B0609020204030204" pitchFamily="49" charset="0"/>
              </a:rPr>
              <a:t>// resolved</a:t>
            </a:r>
            <a:endParaRPr lang="en-US" dirty="0">
              <a:solidFill>
                <a:srgbClr val="24292F"/>
              </a:solidFill>
              <a:latin typeface="Consolas" panose="020B0609020204030204" pitchFamily="49" charset="0"/>
            </a:endParaRPr>
          </a:p>
          <a:p>
            <a:pPr>
              <a:spcBef>
                <a:spcPts val="600"/>
              </a:spcBef>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count</a:t>
            </a:r>
            <a:r>
              <a:rPr lang="en-US" dirty="0">
                <a:solidFill>
                  <a:srgbClr val="24292F"/>
                </a:solidFill>
                <a:latin typeface="Consolas" panose="020B0609020204030204" pitchFamily="49" charset="0"/>
              </a:rPr>
              <a:t>($command</a:t>
            </a:r>
            <a:r>
              <a:rPr lang="en-US" dirty="0">
                <a:solidFill>
                  <a:srgbClr val="CF222E"/>
                </a:solidFill>
                <a:latin typeface="Consolas" panose="020B0609020204030204" pitchFamily="49" charset="0"/>
              </a:rPr>
              <a:t>-&gt;</a:t>
            </a:r>
            <a:r>
              <a:rPr lang="en-US" dirty="0" err="1">
                <a:solidFill>
                  <a:srgbClr val="24292F"/>
                </a:solidFill>
                <a:latin typeface="Consolas" panose="020B0609020204030204" pitchFamily="49" charset="0"/>
              </a:rPr>
              <a:t>resultRows</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 row(s) in set.'</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p>
          <a:p>
            <a:pPr>
              <a:spcBef>
                <a:spcPts val="600"/>
              </a:spcBef>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Exception</a:t>
            </a:r>
            <a:r>
              <a:rPr lang="en-US" dirty="0">
                <a:solidFill>
                  <a:srgbClr val="24292F"/>
                </a:solidFill>
                <a:latin typeface="Consolas" panose="020B0609020204030204" pitchFamily="49" charset="0"/>
              </a:rPr>
              <a:t> $error) { </a:t>
            </a:r>
            <a:r>
              <a:rPr lang="en-US" dirty="0">
                <a:solidFill>
                  <a:srgbClr val="6E7781"/>
                </a:solidFill>
                <a:latin typeface="Consolas" panose="020B0609020204030204" pitchFamily="49" charset="0"/>
              </a:rPr>
              <a:t>// rejected</a:t>
            </a:r>
            <a:endParaRPr lang="en-US" dirty="0">
              <a:solidFill>
                <a:srgbClr val="24292F"/>
              </a:solidFill>
              <a:latin typeface="Consolas" panose="020B0609020204030204" pitchFamily="49" charset="0"/>
            </a:endParaRPr>
          </a:p>
          <a:p>
            <a:pPr>
              <a:spcBef>
                <a:spcPts val="600"/>
              </a:spcBef>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'Error: '</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$error</a:t>
            </a:r>
            <a:r>
              <a:rPr lang="en-US" dirty="0">
                <a:solidFill>
                  <a:srgbClr val="CF222E"/>
                </a:solidFill>
                <a:latin typeface="Consolas" panose="020B0609020204030204" pitchFamily="49" charset="0"/>
              </a:rPr>
              <a:t>-&gt;</a:t>
            </a:r>
            <a:r>
              <a:rPr lang="en-US" dirty="0" err="1">
                <a:solidFill>
                  <a:srgbClr val="8250DF"/>
                </a:solidFill>
                <a:latin typeface="Consolas" panose="020B0609020204030204" pitchFamily="49" charset="0"/>
              </a:rPr>
              <a:t>getMessage</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p>
          <a:p>
            <a:pPr>
              <a:spcBef>
                <a:spcPts val="600"/>
              </a:spcBef>
            </a:pPr>
            <a:r>
              <a:rPr lang="en-US" dirty="0">
                <a:solidFill>
                  <a:srgbClr val="24292F"/>
                </a:solidFill>
                <a:latin typeface="Consolas" panose="020B0609020204030204" pitchFamily="49" charset="0"/>
              </a:rPr>
              <a:t>);</a:t>
            </a:r>
          </a:p>
          <a:p>
            <a:r>
              <a:rPr lang="en-US" dirty="0">
                <a:solidFill>
                  <a:srgbClr val="6E7781"/>
                </a:solidFill>
                <a:latin typeface="Consolas" panose="020B0609020204030204" pitchFamily="49" charset="0"/>
              </a:rPr>
              <a:t>// -&gt;then( ... )</a:t>
            </a:r>
            <a:endParaRPr lang="en-US" dirty="0">
              <a:solidFill>
                <a:srgbClr val="24292F"/>
              </a:solidFill>
              <a:latin typeface="Consolas" panose="020B0609020204030204" pitchFamily="49" charset="0"/>
            </a:endParaRPr>
          </a:p>
          <a:p>
            <a:r>
              <a:rPr lang="en-US" dirty="0">
                <a:solidFill>
                  <a:srgbClr val="6E7781"/>
                </a:solidFill>
                <a:latin typeface="Consolas" panose="020B0609020204030204" pitchFamily="49" charset="0"/>
              </a:rPr>
              <a:t>// -&gt;then( ... )</a:t>
            </a:r>
            <a:endParaRPr lang="en-US" dirty="0">
              <a:solidFill>
                <a:srgbClr val="24292F"/>
              </a:solidFill>
              <a:latin typeface="Consolas" panose="020B0609020204030204" pitchFamily="49" charset="0"/>
            </a:endParaRPr>
          </a:p>
        </p:txBody>
      </p:sp>
      <p:sp>
        <p:nvSpPr>
          <p:cNvPr id="3" name="Заголовок 1">
            <a:extLst>
              <a:ext uri="{FF2B5EF4-FFF2-40B4-BE49-F238E27FC236}">
                <a16:creationId xmlns:a16="http://schemas.microsoft.com/office/drawing/2014/main" id="{60B4C064-9EA9-422A-88F1-14A0F5C55581}"/>
              </a:ext>
            </a:extLst>
          </p:cNvPr>
          <p:cNvSpPr>
            <a:spLocks noGrp="1"/>
          </p:cNvSpPr>
          <p:nvPr>
            <p:ph type="title"/>
          </p:nvPr>
        </p:nvSpPr>
        <p:spPr>
          <a:xfrm>
            <a:off x="838200" y="365125"/>
            <a:ext cx="10515600" cy="983029"/>
          </a:xfrm>
        </p:spPr>
        <p:txBody>
          <a:bodyPr/>
          <a:lstStyle/>
          <a:p>
            <a:pPr algn="ctr"/>
            <a:r>
              <a:rPr lang="en-US" dirty="0" err="1"/>
              <a:t>ReactPHP</a:t>
            </a:r>
            <a:endParaRPr lang="ru-RU" dirty="0"/>
          </a:p>
        </p:txBody>
      </p:sp>
    </p:spTree>
    <p:extLst>
      <p:ext uri="{BB962C8B-B14F-4D97-AF65-F5344CB8AC3E}">
        <p14:creationId xmlns:p14="http://schemas.microsoft.com/office/powerpoint/2010/main" val="28341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74284E-E2BE-448B-9A34-CEA06B58A9D8}"/>
              </a:ext>
            </a:extLst>
          </p:cNvPr>
          <p:cNvSpPr>
            <a:spLocks noGrp="1"/>
          </p:cNvSpPr>
          <p:nvPr>
            <p:ph type="title"/>
          </p:nvPr>
        </p:nvSpPr>
        <p:spPr/>
        <p:txBody>
          <a:bodyPr/>
          <a:lstStyle/>
          <a:p>
            <a:pPr algn="ctr"/>
            <a:r>
              <a:rPr lang="en-US" dirty="0"/>
              <a:t>AMPHP</a:t>
            </a:r>
            <a:endParaRPr lang="ru-RU" dirty="0"/>
          </a:p>
        </p:txBody>
      </p:sp>
      <p:sp>
        <p:nvSpPr>
          <p:cNvPr id="3" name="Объект 2">
            <a:extLst>
              <a:ext uri="{FF2B5EF4-FFF2-40B4-BE49-F238E27FC236}">
                <a16:creationId xmlns:a16="http://schemas.microsoft.com/office/drawing/2014/main" id="{8A13DD42-1A4B-4FF6-BD4E-4FD2BB32807C}"/>
              </a:ext>
            </a:extLst>
          </p:cNvPr>
          <p:cNvSpPr>
            <a:spLocks noGrp="1"/>
          </p:cNvSpPr>
          <p:nvPr>
            <p:ph idx="1"/>
          </p:nvPr>
        </p:nvSpPr>
        <p:spPr/>
        <p:txBody>
          <a:bodyPr>
            <a:normAutofit/>
          </a:bodyPr>
          <a:lstStyle/>
          <a:p>
            <a:pPr marL="0" indent="0">
              <a:buNone/>
            </a:pPr>
            <a:r>
              <a:rPr lang="en-US" sz="2400" dirty="0">
                <a:solidFill>
                  <a:srgbClr val="24292F"/>
                </a:solidFill>
                <a:latin typeface="Consolas" panose="020B0609020204030204" pitchFamily="49" charset="0"/>
              </a:rPr>
              <a:t>$pool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Mysql</a:t>
            </a:r>
            <a:r>
              <a:rPr lang="en-US" sz="2400" dirty="0">
                <a:solidFill>
                  <a:srgbClr val="0550AE"/>
                </a:solidFill>
                <a:latin typeface="Consolas" panose="020B0609020204030204" pitchFamily="49" charset="0"/>
              </a:rPr>
              <a:t>\</a:t>
            </a:r>
            <a:r>
              <a:rPr lang="en-US" sz="2400" dirty="0">
                <a:solidFill>
                  <a:srgbClr val="8250DF"/>
                </a:solidFill>
                <a:latin typeface="Consolas" panose="020B0609020204030204" pitchFamily="49" charset="0"/>
              </a:rPr>
              <a:t>pool</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"host=127.0.0.1 port=3306 </a:t>
            </a:r>
            <a:r>
              <a:rPr lang="en-US" sz="2400" dirty="0" err="1">
                <a:solidFill>
                  <a:srgbClr val="0A3069"/>
                </a:solidFill>
                <a:latin typeface="Consolas" panose="020B0609020204030204" pitchFamily="49" charset="0"/>
              </a:rPr>
              <a:t>db</a:t>
            </a:r>
            <a:r>
              <a:rPr lang="en-US" sz="2400" dirty="0">
                <a:solidFill>
                  <a:srgbClr val="0A3069"/>
                </a:solidFill>
                <a:latin typeface="Consolas" panose="020B0609020204030204" pitchFamily="49" charset="0"/>
              </a:rPr>
              <a:t>=test"</a:t>
            </a:r>
            <a:r>
              <a:rPr lang="en-US" sz="2400" dirty="0">
                <a:solidFill>
                  <a:srgbClr val="24292F"/>
                </a:solidFill>
                <a:latin typeface="Consolas" panose="020B0609020204030204" pitchFamily="49" charset="0"/>
              </a:rPr>
              <a:t>);</a:t>
            </a:r>
          </a:p>
          <a:p>
            <a:pPr marL="0" indent="0">
              <a:buNone/>
            </a:pPr>
            <a:br>
              <a:rPr lang="en-US" sz="2400" dirty="0">
                <a:solidFill>
                  <a:srgbClr val="24292F"/>
                </a:solidFill>
                <a:latin typeface="Consolas" panose="020B0609020204030204" pitchFamily="49" charset="0"/>
              </a:rPr>
            </a:br>
            <a:r>
              <a:rPr lang="en-US" sz="2400" dirty="0">
                <a:solidFill>
                  <a:srgbClr val="CF222E"/>
                </a:solidFill>
                <a:latin typeface="Consolas" panose="020B0609020204030204" pitchFamily="49" charset="0"/>
              </a:rPr>
              <a:t>try</a:t>
            </a:r>
            <a:r>
              <a:rPr lang="en-US" sz="2400" dirty="0">
                <a:solidFill>
                  <a:srgbClr val="24292F"/>
                </a:solidFill>
                <a:latin typeface="Consolas" panose="020B0609020204030204" pitchFamily="49" charset="0"/>
              </a:rPr>
              <a:t> {</a:t>
            </a:r>
          </a:p>
          <a:p>
            <a:pPr marL="0" indent="0">
              <a:buNone/>
            </a:pPr>
            <a:r>
              <a:rPr lang="en-US" sz="2400" dirty="0">
                <a:solidFill>
                  <a:srgbClr val="24292F"/>
                </a:solidFill>
                <a:latin typeface="Consolas" panose="020B0609020204030204" pitchFamily="49" charset="0"/>
              </a:rPr>
              <a:t>    $result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yield</a:t>
            </a:r>
            <a:r>
              <a:rPr lang="en-US" sz="2400" dirty="0">
                <a:solidFill>
                  <a:srgbClr val="24292F"/>
                </a:solidFill>
                <a:latin typeface="Consolas" panose="020B0609020204030204" pitchFamily="49" charset="0"/>
              </a:rPr>
              <a:t> $pool</a:t>
            </a:r>
            <a:r>
              <a:rPr lang="en-US" sz="2400" dirty="0">
                <a:solidFill>
                  <a:srgbClr val="CF222E"/>
                </a:solidFill>
                <a:latin typeface="Consolas" panose="020B0609020204030204" pitchFamily="49" charset="0"/>
              </a:rPr>
              <a:t>-&gt;</a:t>
            </a:r>
            <a:r>
              <a:rPr lang="en-US" sz="2400" dirty="0">
                <a:solidFill>
                  <a:srgbClr val="8250DF"/>
                </a:solidFill>
                <a:latin typeface="Consolas" panose="020B0609020204030204" pitchFamily="49" charset="0"/>
              </a:rPr>
              <a:t>query</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a:t>
            </a:r>
            <a:r>
              <a:rPr lang="en-US" sz="2400" dirty="0">
                <a:solidFill>
                  <a:srgbClr val="CF222E"/>
                </a:solidFill>
                <a:latin typeface="Consolas" panose="020B0609020204030204" pitchFamily="49" charset="0"/>
              </a:rPr>
              <a:t>UPDATE</a:t>
            </a:r>
            <a:r>
              <a:rPr lang="en-US" sz="2400" dirty="0">
                <a:solidFill>
                  <a:srgbClr val="24292F"/>
                </a:solidFill>
                <a:latin typeface="Consolas" panose="020B0609020204030204" pitchFamily="49" charset="0"/>
              </a:rPr>
              <a:t> users </a:t>
            </a:r>
            <a:r>
              <a:rPr lang="en-US" sz="2400" dirty="0">
                <a:solidFill>
                  <a:srgbClr val="CF222E"/>
                </a:solidFill>
                <a:latin typeface="Consolas" panose="020B0609020204030204" pitchFamily="49" charset="0"/>
              </a:rPr>
              <a:t>SET</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a:t>
            </a:r>
            <a:r>
              <a:rPr lang="en-US" sz="2400" dirty="0">
                <a:solidFill>
                  <a:srgbClr val="24292F"/>
                </a:solidFill>
                <a:latin typeface="Consolas" panose="020B0609020204030204" pitchFamily="49" charset="0"/>
              </a:rPr>
              <a:t>);</a:t>
            </a:r>
          </a:p>
          <a:p>
            <a:pPr marL="0" indent="0">
              <a:buNone/>
            </a:pPr>
            <a:br>
              <a:rPr lang="en-US" sz="2400" dirty="0">
                <a:solidFill>
                  <a:srgbClr val="24292F"/>
                </a:solidFill>
                <a:latin typeface="Consolas" panose="020B0609020204030204" pitchFamily="49" charset="0"/>
              </a:rPr>
            </a:b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$result</a:t>
            </a:r>
            <a:r>
              <a:rPr lang="en-US" sz="2400" dirty="0">
                <a:solidFill>
                  <a:srgbClr val="CF222E"/>
                </a:solidFill>
                <a:latin typeface="Consolas" panose="020B0609020204030204" pitchFamily="49" charset="0"/>
              </a:rPr>
              <a:t>-&gt;</a:t>
            </a:r>
            <a:r>
              <a:rPr lang="en-US" sz="2400" dirty="0" err="1">
                <a:solidFill>
                  <a:srgbClr val="24292F"/>
                </a:solidFill>
                <a:latin typeface="Consolas" panose="020B0609020204030204" pitchFamily="49" charset="0"/>
              </a:rPr>
              <a:t>affectedRows</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 row(s) in set.'</a:t>
            </a:r>
            <a:r>
              <a:rPr lang="en-US" sz="2400" dirty="0">
                <a:solidFill>
                  <a:srgbClr val="24292F"/>
                </a:solidFill>
                <a:latin typeface="Consolas" panose="020B0609020204030204" pitchFamily="49" charset="0"/>
              </a:rPr>
              <a:t>;</a:t>
            </a:r>
          </a:p>
          <a:p>
            <a:pPr marL="0" indent="0">
              <a:buNone/>
            </a:pP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catch</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\Throwable</a:t>
            </a:r>
            <a:r>
              <a:rPr lang="en-US" sz="2400" dirty="0">
                <a:solidFill>
                  <a:srgbClr val="24292F"/>
                </a:solidFill>
                <a:latin typeface="Consolas" panose="020B0609020204030204" pitchFamily="49" charset="0"/>
              </a:rPr>
              <a:t> $error) {</a:t>
            </a:r>
          </a:p>
          <a:p>
            <a:pPr marL="0" indent="0">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'Error: '</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$error</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getMessage</a:t>
            </a:r>
            <a:r>
              <a:rPr lang="en-US" sz="2400" dirty="0">
                <a:solidFill>
                  <a:srgbClr val="24292F"/>
                </a:solidFill>
                <a:latin typeface="Consolas" panose="020B0609020204030204" pitchFamily="49" charset="0"/>
              </a:rPr>
              <a:t>();</a:t>
            </a:r>
          </a:p>
          <a:p>
            <a:pPr marL="0" indent="0">
              <a:buNone/>
            </a:pPr>
            <a:r>
              <a:rPr lang="en-US" sz="2400" dirty="0">
                <a:solidFill>
                  <a:srgbClr val="24292F"/>
                </a:solidFill>
                <a:latin typeface="Consolas" panose="020B0609020204030204" pitchFamily="49" charset="0"/>
              </a:rPr>
              <a:t>}</a:t>
            </a:r>
          </a:p>
          <a:p>
            <a:endParaRPr lang="ru-RU" sz="2400" dirty="0"/>
          </a:p>
        </p:txBody>
      </p:sp>
    </p:spTree>
    <p:extLst>
      <p:ext uri="{BB962C8B-B14F-4D97-AF65-F5344CB8AC3E}">
        <p14:creationId xmlns:p14="http://schemas.microsoft.com/office/powerpoint/2010/main" val="2481108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113016-B2AE-43D0-AC65-FF66D4056AD4}"/>
              </a:ext>
            </a:extLst>
          </p:cNvPr>
          <p:cNvSpPr>
            <a:spLocks noGrp="1"/>
          </p:cNvSpPr>
          <p:nvPr>
            <p:ph type="title"/>
          </p:nvPr>
        </p:nvSpPr>
        <p:spPr/>
        <p:txBody>
          <a:bodyPr/>
          <a:lstStyle/>
          <a:p>
            <a:pPr algn="ctr"/>
            <a:r>
              <a:rPr lang="en-US" dirty="0" err="1"/>
              <a:t>Swoole</a:t>
            </a:r>
            <a:endParaRPr lang="ru-RU" dirty="0"/>
          </a:p>
        </p:txBody>
      </p:sp>
      <p:sp>
        <p:nvSpPr>
          <p:cNvPr id="3" name="Объект 2">
            <a:extLst>
              <a:ext uri="{FF2B5EF4-FFF2-40B4-BE49-F238E27FC236}">
                <a16:creationId xmlns:a16="http://schemas.microsoft.com/office/drawing/2014/main" id="{73D883E5-CBD9-471F-B962-B85223C182A2}"/>
              </a:ext>
            </a:extLst>
          </p:cNvPr>
          <p:cNvSpPr>
            <a:spLocks noGrp="1"/>
          </p:cNvSpPr>
          <p:nvPr>
            <p:ph idx="1"/>
          </p:nvPr>
        </p:nvSpPr>
        <p:spPr/>
        <p:txBody>
          <a:bodyPr>
            <a:normAutofit fontScale="70000" lnSpcReduction="20000"/>
          </a:bodyPr>
          <a:lstStyle/>
          <a:p>
            <a:pPr marL="0" indent="0">
              <a:buNone/>
            </a:pPr>
            <a:r>
              <a:rPr lang="en-US" dirty="0">
                <a:solidFill>
                  <a:srgbClr val="CF222E"/>
                </a:solidFill>
                <a:latin typeface="Consolas" panose="020B0609020204030204" pitchFamily="49" charset="0"/>
              </a:rPr>
              <a:t>use</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Swoole</a:t>
            </a:r>
            <a:r>
              <a:rPr lang="en-US" dirty="0">
                <a:solidFill>
                  <a:srgbClr val="0550AE"/>
                </a:solidFill>
                <a:latin typeface="Consolas" panose="020B0609020204030204" pitchFamily="49" charset="0"/>
              </a:rPr>
              <a:t>\Coroutine</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as</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24292F"/>
                </a:solidFill>
                <a:latin typeface="Consolas" panose="020B0609020204030204" pitchFamily="49" charset="0"/>
              </a:rPr>
              <a:t>;</a:t>
            </a:r>
            <a:endParaRPr lang="en-US" dirty="0">
              <a:solidFill>
                <a:srgbClr val="0550AE"/>
              </a:solidFill>
              <a:latin typeface="Consolas" panose="020B0609020204030204" pitchFamily="49" charset="0"/>
            </a:endParaRPr>
          </a:p>
          <a:p>
            <a:pPr marL="0" indent="0">
              <a:buNone/>
            </a:pPr>
            <a:endParaRPr lang="en-US" dirty="0">
              <a:solidFill>
                <a:srgbClr val="0550AE"/>
              </a:solidFill>
              <a:latin typeface="Consolas" panose="020B0609020204030204" pitchFamily="49" charset="0"/>
            </a:endParaRPr>
          </a:p>
          <a:p>
            <a:pPr marL="0" indent="0">
              <a:buNone/>
            </a:pPr>
            <a:r>
              <a:rPr lang="en-US" dirty="0">
                <a:solidFill>
                  <a:srgbClr val="0550AE"/>
                </a:solidFill>
                <a:latin typeface="Consolas" panose="020B0609020204030204" pitchFamily="49" charset="0"/>
              </a:rPr>
              <a:t>Co\</a:t>
            </a:r>
            <a:r>
              <a:rPr lang="en-US" dirty="0">
                <a:solidFill>
                  <a:srgbClr val="8250DF"/>
                </a:solidFill>
                <a:latin typeface="Consolas" panose="020B0609020204030204" pitchFamily="49" charset="0"/>
              </a:rPr>
              <a:t>run</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go</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sleep</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2</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"Done 1</a:t>
            </a:r>
            <a:r>
              <a:rPr lang="en-US" dirty="0">
                <a:solidFill>
                  <a:srgbClr val="0550AE"/>
                </a:solidFill>
                <a:latin typeface="Consolas" panose="020B0609020204030204" pitchFamily="49" charset="0"/>
              </a:rPr>
              <a:t>\n</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go</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sleep</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1</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"Done 2</a:t>
            </a:r>
            <a:r>
              <a:rPr lang="en-US" dirty="0">
                <a:solidFill>
                  <a:srgbClr val="0550AE"/>
                </a:solidFill>
                <a:latin typeface="Consolas" panose="020B0609020204030204" pitchFamily="49" charset="0"/>
              </a:rPr>
              <a:t>\n</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322844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678D3F-4519-4B9E-9EA6-88896C58DB98}"/>
              </a:ext>
            </a:extLst>
          </p:cNvPr>
          <p:cNvSpPr>
            <a:spLocks noGrp="1"/>
          </p:cNvSpPr>
          <p:nvPr>
            <p:ph type="title"/>
          </p:nvPr>
        </p:nvSpPr>
        <p:spPr/>
        <p:txBody>
          <a:bodyPr/>
          <a:lstStyle/>
          <a:p>
            <a:pPr algn="ctr"/>
            <a:r>
              <a:rPr lang="en-US" dirty="0"/>
              <a:t>Fibers</a:t>
            </a:r>
            <a:endParaRPr lang="ru-RU" dirty="0"/>
          </a:p>
        </p:txBody>
      </p:sp>
      <p:sp>
        <p:nvSpPr>
          <p:cNvPr id="3" name="Объект 2">
            <a:extLst>
              <a:ext uri="{FF2B5EF4-FFF2-40B4-BE49-F238E27FC236}">
                <a16:creationId xmlns:a16="http://schemas.microsoft.com/office/drawing/2014/main" id="{CD5B352E-8C33-4407-8805-4511EEE5675B}"/>
              </a:ext>
            </a:extLst>
          </p:cNvPr>
          <p:cNvSpPr>
            <a:spLocks noGrp="1"/>
          </p:cNvSpPr>
          <p:nvPr>
            <p:ph idx="1"/>
          </p:nvPr>
        </p:nvSpPr>
        <p:spPr/>
        <p:txBody>
          <a:bodyPr>
            <a:normAutofit fontScale="55000" lnSpcReduction="20000"/>
          </a:bodyPr>
          <a:lstStyle/>
          <a:p>
            <a:pPr marL="0" indent="0">
              <a:buNone/>
            </a:pPr>
            <a:r>
              <a:rPr lang="en-US" dirty="0">
                <a:solidFill>
                  <a:srgbClr val="CF222E"/>
                </a:solidFill>
                <a:latin typeface="Consolas" panose="020B0609020204030204" pitchFamily="49" charset="0"/>
              </a:rPr>
              <a:t>final</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class</a:t>
            </a:r>
            <a:r>
              <a:rPr lang="en-US" dirty="0">
                <a:solidFill>
                  <a:srgbClr val="24292F"/>
                </a:solidFill>
                <a:latin typeface="Consolas" panose="020B0609020204030204" pitchFamily="49" charset="0"/>
              </a:rPr>
              <a:t> </a:t>
            </a:r>
            <a:r>
              <a:rPr lang="en-US" dirty="0">
                <a:solidFill>
                  <a:srgbClr val="953800"/>
                </a:solidFill>
                <a:latin typeface="Consolas" panose="020B0609020204030204" pitchFamily="49" charset="0"/>
              </a:rPr>
              <a:t>Fiber</a:t>
            </a:r>
            <a:endParaRPr lang="en-US" dirty="0">
              <a:solidFill>
                <a:srgbClr val="24292F"/>
              </a:solidFill>
              <a:latin typeface="Consolas" panose="020B0609020204030204" pitchFamily="49" charset="0"/>
            </a:endParaRPr>
          </a:p>
          <a:p>
            <a:pPr marL="0" indent="0">
              <a:buNone/>
            </a:pP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__construct</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callable</a:t>
            </a:r>
            <a:r>
              <a:rPr lang="en-US" dirty="0">
                <a:solidFill>
                  <a:srgbClr val="24292F"/>
                </a:solidFill>
                <a:latin typeface="Consolas" panose="020B0609020204030204" pitchFamily="49" charset="0"/>
              </a:rPr>
              <a:t> $callback)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start</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a:t>
            </a:r>
            <a:r>
              <a:rPr lang="en-US" dirty="0" err="1">
                <a:solidFill>
                  <a:srgbClr val="24292F"/>
                </a:solidFill>
                <a:latin typeface="Consolas" panose="020B0609020204030204" pitchFamily="49" charset="0"/>
              </a:rPr>
              <a:t>args</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resume</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null</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throw</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Throwable</a:t>
            </a:r>
            <a:r>
              <a:rPr lang="en-US" dirty="0">
                <a:solidFill>
                  <a:srgbClr val="24292F"/>
                </a:solidFill>
                <a:latin typeface="Consolas" panose="020B0609020204030204" pitchFamily="49" charset="0"/>
              </a:rPr>
              <a:t> $exception)</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isStarted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isSuspended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isRunning</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isTerminated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getReturn</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static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this</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?self</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static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suspend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null</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281436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a:extLst>
              <a:ext uri="{FF2B5EF4-FFF2-40B4-BE49-F238E27FC236}">
                <a16:creationId xmlns:a16="http://schemas.microsoft.com/office/drawing/2014/main" id="{C95CBDA9-249C-49D1-A2D7-C073BE810A06}"/>
              </a:ext>
            </a:extLst>
          </p:cNvPr>
          <p:cNvSpPr txBox="1">
            <a:spLocks/>
          </p:cNvSpPr>
          <p:nvPr/>
        </p:nvSpPr>
        <p:spPr>
          <a:xfrm>
            <a:off x="838197" y="897169"/>
            <a:ext cx="10515600" cy="337374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24292F"/>
                </a:solidFill>
                <a:latin typeface="Consolas" panose="020B0609020204030204" pitchFamily="49" charset="0"/>
              </a:rPr>
              <a:t>$fiber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new</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\Fiber</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void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\Fiber</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suspend</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'fiber'</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dump</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"Value used to resume fiber: </a:t>
            </a:r>
            <a:r>
              <a:rPr lang="en-US" dirty="0">
                <a:solidFill>
                  <a:srgbClr val="24292F"/>
                </a:solidFill>
                <a:latin typeface="Consolas" panose="020B0609020204030204" pitchFamily="49" charset="0"/>
              </a:rPr>
              <a:t>$value</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$fiber</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start</a:t>
            </a:r>
            <a:r>
              <a:rPr lang="en-US" dirty="0">
                <a:solidFill>
                  <a:srgbClr val="24292F"/>
                </a:solidFill>
                <a:latin typeface="Consolas" panose="020B0609020204030204" pitchFamily="49" charset="0"/>
              </a:rPr>
              <a:t>();</a:t>
            </a:r>
          </a:p>
          <a:p>
            <a:pPr marL="0" indent="0">
              <a:buNone/>
            </a:pPr>
            <a:r>
              <a:rPr lang="en-US" dirty="0">
                <a:solidFill>
                  <a:srgbClr val="8250DF"/>
                </a:solidFill>
                <a:latin typeface="Consolas" panose="020B0609020204030204" pitchFamily="49" charset="0"/>
              </a:rPr>
              <a:t>dump</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"Value from fiber suspending: </a:t>
            </a:r>
            <a:r>
              <a:rPr lang="en-US" dirty="0">
                <a:solidFill>
                  <a:srgbClr val="24292F"/>
                </a:solidFill>
                <a:latin typeface="Consolas" panose="020B0609020204030204" pitchFamily="49" charset="0"/>
              </a:rPr>
              <a:t>$value</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$fiber</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resume</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'test'</a:t>
            </a:r>
            <a:r>
              <a:rPr lang="en-US" dirty="0">
                <a:solidFill>
                  <a:srgbClr val="24292F"/>
                </a:solidFill>
                <a:latin typeface="Consolas" panose="020B0609020204030204" pitchFamily="49" charset="0"/>
              </a:rPr>
              <a:t>);</a:t>
            </a:r>
          </a:p>
        </p:txBody>
      </p:sp>
      <p:sp>
        <p:nvSpPr>
          <p:cNvPr id="7" name="Rectangle 3">
            <a:extLst>
              <a:ext uri="{FF2B5EF4-FFF2-40B4-BE49-F238E27FC236}">
                <a16:creationId xmlns:a16="http://schemas.microsoft.com/office/drawing/2014/main" id="{348AA270-3E7F-4A63-B24F-9C7EC981A46B}"/>
              </a:ext>
            </a:extLst>
          </p:cNvPr>
          <p:cNvSpPr>
            <a:spLocks noGrp="1" noChangeArrowheads="1"/>
          </p:cNvSpPr>
          <p:nvPr>
            <p:ph idx="1"/>
          </p:nvPr>
        </p:nvSpPr>
        <p:spPr bwMode="auto">
          <a:xfrm>
            <a:off x="838197" y="5137494"/>
            <a:ext cx="10515599" cy="400110"/>
          </a:xfrm>
          <a:prstGeom prst="rect">
            <a:avLst/>
          </a:prstGeom>
          <a:solidFill>
            <a:srgbClr val="181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rgbClr val="56DB3A"/>
                </a:solidFill>
                <a:effectLst/>
                <a:latin typeface="Menlo"/>
              </a:rPr>
              <a:t>Value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from</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suspending</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1800" b="0" i="0" u="none" strike="noStrike" cap="none" normalizeH="0" baseline="0" dirty="0">
                <a:ln>
                  <a:noFill/>
                </a:ln>
                <a:solidFill>
                  <a:schemeClr val="tx1"/>
                </a:solidFill>
                <a:effectLst/>
              </a:rPr>
              <a:t> </a:t>
            </a:r>
            <a:endParaRPr kumimoji="0" lang="ru-RU" altLang="ru-RU" sz="4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5912F1BF-9799-4F5B-B910-4BC3F8BA0BB7}"/>
              </a:ext>
            </a:extLst>
          </p:cNvPr>
          <p:cNvSpPr>
            <a:spLocks noChangeArrowheads="1"/>
          </p:cNvSpPr>
          <p:nvPr/>
        </p:nvSpPr>
        <p:spPr bwMode="auto">
          <a:xfrm>
            <a:off x="838197" y="5760776"/>
            <a:ext cx="10515599" cy="400110"/>
          </a:xfrm>
          <a:prstGeom prst="rect">
            <a:avLst/>
          </a:prstGeom>
          <a:solidFill>
            <a:srgbClr val="181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rgbClr val="56DB3A"/>
                </a:solidFill>
                <a:effectLst/>
                <a:latin typeface="Menlo"/>
              </a:rPr>
              <a:t>Value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used</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to</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resume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test</a:t>
            </a:r>
            <a:endParaRPr kumimoji="0" lang="ru-RU" altLang="ru-RU"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016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CA8836-5158-40C7-9795-30624043EF2E}"/>
              </a:ext>
            </a:extLst>
          </p:cNvPr>
          <p:cNvSpPr>
            <a:spLocks noGrp="1"/>
          </p:cNvSpPr>
          <p:nvPr>
            <p:ph type="title"/>
          </p:nvPr>
        </p:nvSpPr>
        <p:spPr/>
        <p:txBody>
          <a:bodyPr/>
          <a:lstStyle/>
          <a:p>
            <a:r>
              <a:rPr lang="ru-RU" dirty="0"/>
              <a:t>Асинхронность в наших приложениях:</a:t>
            </a:r>
          </a:p>
        </p:txBody>
      </p:sp>
      <p:sp>
        <p:nvSpPr>
          <p:cNvPr id="3" name="Объект 2">
            <a:extLst>
              <a:ext uri="{FF2B5EF4-FFF2-40B4-BE49-F238E27FC236}">
                <a16:creationId xmlns:a16="http://schemas.microsoft.com/office/drawing/2014/main" id="{587C33F9-BB8F-4B37-99CB-57C52069D287}"/>
              </a:ext>
            </a:extLst>
          </p:cNvPr>
          <p:cNvSpPr>
            <a:spLocks noGrp="1"/>
          </p:cNvSpPr>
          <p:nvPr>
            <p:ph idx="1"/>
          </p:nvPr>
        </p:nvSpPr>
        <p:spPr/>
        <p:txBody>
          <a:bodyPr/>
          <a:lstStyle/>
          <a:p>
            <a:pPr>
              <a:lnSpc>
                <a:spcPct val="150000"/>
              </a:lnSpc>
            </a:pPr>
            <a:r>
              <a:rPr lang="en-US" b="1" dirty="0"/>
              <a:t>Laravel</a:t>
            </a:r>
            <a:r>
              <a:rPr lang="en-US" dirty="0"/>
              <a:t>: Laravel Octane + </a:t>
            </a:r>
            <a:r>
              <a:rPr lang="en-US" dirty="0" err="1"/>
              <a:t>Swoole</a:t>
            </a:r>
            <a:r>
              <a:rPr lang="en-US" dirty="0"/>
              <a:t>;</a:t>
            </a:r>
          </a:p>
          <a:p>
            <a:pPr>
              <a:lnSpc>
                <a:spcPct val="150000"/>
              </a:lnSpc>
            </a:pPr>
            <a:r>
              <a:rPr lang="en-US" b="1" dirty="0" err="1"/>
              <a:t>CakePHP</a:t>
            </a:r>
            <a:r>
              <a:rPr lang="en-US" dirty="0"/>
              <a:t>: </a:t>
            </a:r>
            <a:r>
              <a:rPr lang="en-US" dirty="0" err="1"/>
              <a:t>Swoole</a:t>
            </a:r>
            <a:r>
              <a:rPr lang="en-US" dirty="0"/>
              <a:t>;</a:t>
            </a:r>
            <a:endParaRPr lang="ru-RU" dirty="0"/>
          </a:p>
        </p:txBody>
      </p:sp>
    </p:spTree>
    <p:extLst>
      <p:ext uri="{BB962C8B-B14F-4D97-AF65-F5344CB8AC3E}">
        <p14:creationId xmlns:p14="http://schemas.microsoft.com/office/powerpoint/2010/main" val="157578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5339EBC-6B6E-413E-BADF-7D7418DE9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0457"/>
            <a:ext cx="12191999" cy="3999398"/>
          </a:xfrm>
          <a:prstGeom prst="rect">
            <a:avLst/>
          </a:prstGeom>
        </p:spPr>
      </p:pic>
    </p:spTree>
    <p:extLst>
      <p:ext uri="{BB962C8B-B14F-4D97-AF65-F5344CB8AC3E}">
        <p14:creationId xmlns:p14="http://schemas.microsoft.com/office/powerpoint/2010/main" val="2393014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a:extLst>
              <a:ext uri="{FF2B5EF4-FFF2-40B4-BE49-F238E27FC236}">
                <a16:creationId xmlns:a16="http://schemas.microsoft.com/office/drawing/2014/main" id="{D849C2C8-06F9-47B5-8246-215E5E251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2952"/>
            <a:ext cx="6096000" cy="3435048"/>
          </a:xfrm>
          <a:prstGeom prst="rect">
            <a:avLst/>
          </a:prstGeom>
        </p:spPr>
      </p:pic>
      <p:pic>
        <p:nvPicPr>
          <p:cNvPr id="22" name="Рисунок 21">
            <a:extLst>
              <a:ext uri="{FF2B5EF4-FFF2-40B4-BE49-F238E27FC236}">
                <a16:creationId xmlns:a16="http://schemas.microsoft.com/office/drawing/2014/main" id="{C7E08EAF-2782-4667-A5EF-B51B11A6B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2952"/>
            <a:ext cx="6109479" cy="3435048"/>
          </a:xfrm>
          <a:prstGeom prst="rect">
            <a:avLst/>
          </a:prstGeom>
        </p:spPr>
      </p:pic>
      <p:pic>
        <p:nvPicPr>
          <p:cNvPr id="24" name="Рисунок 23">
            <a:extLst>
              <a:ext uri="{FF2B5EF4-FFF2-40B4-BE49-F238E27FC236}">
                <a16:creationId xmlns:a16="http://schemas.microsoft.com/office/drawing/2014/main" id="{FAA04BE7-CF9C-40BA-95AF-832DEA361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1" y="-12096"/>
            <a:ext cx="6134014" cy="3435048"/>
          </a:xfrm>
          <a:prstGeom prst="rect">
            <a:avLst/>
          </a:prstGeom>
        </p:spPr>
      </p:pic>
      <p:pic>
        <p:nvPicPr>
          <p:cNvPr id="26" name="Рисунок 25">
            <a:extLst>
              <a:ext uri="{FF2B5EF4-FFF2-40B4-BE49-F238E27FC236}">
                <a16:creationId xmlns:a16="http://schemas.microsoft.com/office/drawing/2014/main" id="{A01B9168-6B04-4730-83C1-8BC5051C6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7962" y="-12096"/>
            <a:ext cx="6104037" cy="3431695"/>
          </a:xfrm>
          <a:prstGeom prst="rect">
            <a:avLst/>
          </a:prstGeom>
        </p:spPr>
      </p:pic>
    </p:spTree>
    <p:extLst>
      <p:ext uri="{BB962C8B-B14F-4D97-AF65-F5344CB8AC3E}">
        <p14:creationId xmlns:p14="http://schemas.microsoft.com/office/powerpoint/2010/main" val="197120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92EB33A-98BC-491D-BCD2-358ACF7BE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12" y="0"/>
            <a:ext cx="10960176" cy="6858000"/>
          </a:xfrm>
          <a:prstGeom prst="rect">
            <a:avLst/>
          </a:prstGeom>
        </p:spPr>
      </p:pic>
    </p:spTree>
    <p:extLst>
      <p:ext uri="{BB962C8B-B14F-4D97-AF65-F5344CB8AC3E}">
        <p14:creationId xmlns:p14="http://schemas.microsoft.com/office/powerpoint/2010/main" val="297398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1C11CB5-0FC1-4E16-8E1D-5FF98B5B6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2354"/>
            <a:ext cx="12192000" cy="5533292"/>
          </a:xfrm>
          <a:prstGeom prst="rect">
            <a:avLst/>
          </a:prstGeom>
        </p:spPr>
      </p:pic>
    </p:spTree>
    <p:extLst>
      <p:ext uri="{BB962C8B-B14F-4D97-AF65-F5344CB8AC3E}">
        <p14:creationId xmlns:p14="http://schemas.microsoft.com/office/powerpoint/2010/main" val="217265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3D62DB7-6983-4282-9EB0-DC13085A0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43" y="2368"/>
            <a:ext cx="10530114" cy="6855632"/>
          </a:xfrm>
          <a:prstGeom prst="rect">
            <a:avLst/>
          </a:prstGeom>
        </p:spPr>
      </p:pic>
    </p:spTree>
    <p:extLst>
      <p:ext uri="{BB962C8B-B14F-4D97-AF65-F5344CB8AC3E}">
        <p14:creationId xmlns:p14="http://schemas.microsoft.com/office/powerpoint/2010/main" val="407874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30D80E-AB66-41A0-8AB6-AB82057CA2E2}"/>
              </a:ext>
            </a:extLst>
          </p:cNvPr>
          <p:cNvSpPr>
            <a:spLocks noGrp="1"/>
          </p:cNvSpPr>
          <p:nvPr>
            <p:ph type="title"/>
          </p:nvPr>
        </p:nvSpPr>
        <p:spPr/>
        <p:txBody>
          <a:bodyPr>
            <a:normAutofit/>
          </a:bodyPr>
          <a:lstStyle/>
          <a:p>
            <a:r>
              <a:rPr lang="en-US" dirty="0"/>
              <a:t>2</a:t>
            </a:r>
            <a:r>
              <a:rPr lang="ru-RU" dirty="0"/>
              <a:t> основные причины, почему операции могут долго выполняться:</a:t>
            </a:r>
          </a:p>
        </p:txBody>
      </p:sp>
      <p:sp>
        <p:nvSpPr>
          <p:cNvPr id="3" name="Объект 2">
            <a:extLst>
              <a:ext uri="{FF2B5EF4-FFF2-40B4-BE49-F238E27FC236}">
                <a16:creationId xmlns:a16="http://schemas.microsoft.com/office/drawing/2014/main" id="{84281BC9-8DD4-4ADA-B79C-31374250267E}"/>
              </a:ext>
            </a:extLst>
          </p:cNvPr>
          <p:cNvSpPr>
            <a:spLocks noGrp="1"/>
          </p:cNvSpPr>
          <p:nvPr>
            <p:ph idx="1"/>
          </p:nvPr>
        </p:nvSpPr>
        <p:spPr>
          <a:xfrm>
            <a:off x="838200" y="2452913"/>
            <a:ext cx="10515600" cy="3724049"/>
          </a:xfrm>
        </p:spPr>
        <p:txBody>
          <a:bodyPr/>
          <a:lstStyle/>
          <a:p>
            <a:r>
              <a:rPr lang="ru-RU" b="1" dirty="0"/>
              <a:t>CPU-</a:t>
            </a:r>
            <a:r>
              <a:rPr lang="ru-RU" b="1" dirty="0" err="1"/>
              <a:t>bound</a:t>
            </a:r>
            <a:r>
              <a:rPr lang="ru-RU" dirty="0"/>
              <a:t> операции, которые требуют тяжелых вычислений. Они требуют процессорного времени.</a:t>
            </a:r>
          </a:p>
          <a:p>
            <a:r>
              <a:rPr lang="ru-RU" b="1" dirty="0"/>
              <a:t>I/O-</a:t>
            </a:r>
            <a:r>
              <a:rPr lang="ru-RU" b="1" dirty="0" err="1"/>
              <a:t>bound</a:t>
            </a:r>
            <a:r>
              <a:rPr lang="ru-RU" dirty="0"/>
              <a:t> операции, которые зависят от сети/оборудования/взаимодействия с пользователем. Они требуют просто времени: нужно дождаться определенного события.</a:t>
            </a:r>
          </a:p>
          <a:p>
            <a:pPr marL="0" indent="0">
              <a:buNone/>
            </a:pPr>
            <a:endParaRPr lang="ru-RU" dirty="0"/>
          </a:p>
        </p:txBody>
      </p:sp>
    </p:spTree>
    <p:extLst>
      <p:ext uri="{BB962C8B-B14F-4D97-AF65-F5344CB8AC3E}">
        <p14:creationId xmlns:p14="http://schemas.microsoft.com/office/powerpoint/2010/main" val="148830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30D80E-AB66-41A0-8AB6-AB82057CA2E2}"/>
              </a:ext>
            </a:extLst>
          </p:cNvPr>
          <p:cNvSpPr>
            <a:spLocks noGrp="1"/>
          </p:cNvSpPr>
          <p:nvPr>
            <p:ph type="title"/>
          </p:nvPr>
        </p:nvSpPr>
        <p:spPr/>
        <p:txBody>
          <a:bodyPr>
            <a:normAutofit/>
          </a:bodyPr>
          <a:lstStyle/>
          <a:p>
            <a:r>
              <a:rPr lang="ru-RU" dirty="0"/>
              <a:t>PHP блокирует поток выполнения на всех I/O операциях</a:t>
            </a:r>
          </a:p>
        </p:txBody>
      </p:sp>
      <p:sp>
        <p:nvSpPr>
          <p:cNvPr id="3" name="Объект 2">
            <a:extLst>
              <a:ext uri="{FF2B5EF4-FFF2-40B4-BE49-F238E27FC236}">
                <a16:creationId xmlns:a16="http://schemas.microsoft.com/office/drawing/2014/main" id="{84281BC9-8DD4-4ADA-B79C-31374250267E}"/>
              </a:ext>
            </a:extLst>
          </p:cNvPr>
          <p:cNvSpPr>
            <a:spLocks noGrp="1"/>
          </p:cNvSpPr>
          <p:nvPr>
            <p:ph idx="1"/>
          </p:nvPr>
        </p:nvSpPr>
        <p:spPr>
          <a:xfrm>
            <a:off x="838200" y="2452913"/>
            <a:ext cx="10515600" cy="3724049"/>
          </a:xfrm>
        </p:spPr>
        <p:txBody>
          <a:bodyPr>
            <a:normAutofit lnSpcReduction="10000"/>
          </a:bodyPr>
          <a:lstStyle/>
          <a:p>
            <a:r>
              <a:rPr lang="ru-RU" sz="3200" b="1" dirty="0"/>
              <a:t>Файловая система</a:t>
            </a:r>
            <a:r>
              <a:rPr lang="ru-RU" sz="3200" dirty="0"/>
              <a:t>: </a:t>
            </a:r>
            <a:r>
              <a:rPr lang="en-US" sz="3200" dirty="0" err="1"/>
              <a:t>fwrite</a:t>
            </a:r>
            <a:r>
              <a:rPr lang="en-US" sz="3200" dirty="0"/>
              <a:t>, </a:t>
            </a:r>
            <a:r>
              <a:rPr lang="en-US" sz="3200" dirty="0" err="1"/>
              <a:t>file_get_contents</a:t>
            </a:r>
            <a:r>
              <a:rPr lang="en-US" sz="3200" dirty="0"/>
              <a:t>.</a:t>
            </a:r>
          </a:p>
          <a:p>
            <a:r>
              <a:rPr lang="ru-RU" sz="3200" b="1" dirty="0"/>
              <a:t>Базы данных</a:t>
            </a:r>
            <a:r>
              <a:rPr lang="ru-RU" sz="3200" dirty="0"/>
              <a:t>: </a:t>
            </a:r>
            <a:r>
              <a:rPr lang="en-US" sz="3200" dirty="0" err="1"/>
              <a:t>PDOConnection</a:t>
            </a:r>
            <a:r>
              <a:rPr lang="en-US" sz="3200" dirty="0"/>
              <a:t>, </a:t>
            </a:r>
            <a:r>
              <a:rPr lang="en-US" sz="3200" dirty="0" err="1"/>
              <a:t>RedisClient</a:t>
            </a:r>
            <a:r>
              <a:rPr lang="en-US" sz="3200" dirty="0"/>
              <a:t>.</a:t>
            </a:r>
          </a:p>
          <a:p>
            <a:r>
              <a:rPr lang="ru-RU" sz="3200" b="1" dirty="0"/>
              <a:t>Процессы</a:t>
            </a:r>
            <a:r>
              <a:rPr lang="ru-RU" sz="3200" dirty="0"/>
              <a:t>: </a:t>
            </a:r>
            <a:r>
              <a:rPr lang="en-US" sz="3200" dirty="0"/>
              <a:t>exec, system, </a:t>
            </a:r>
            <a:r>
              <a:rPr lang="en-US" sz="3200" dirty="0" err="1"/>
              <a:t>proc_open</a:t>
            </a:r>
            <a:r>
              <a:rPr lang="en-US" sz="3200" dirty="0"/>
              <a:t>.</a:t>
            </a:r>
          </a:p>
          <a:p>
            <a:r>
              <a:rPr lang="ru-RU" sz="3200" b="1" dirty="0"/>
              <a:t>Работа с </a:t>
            </a:r>
            <a:r>
              <a:rPr lang="en-US" sz="3200" b="1" dirty="0"/>
              <a:t>stdin/</a:t>
            </a:r>
            <a:r>
              <a:rPr lang="en-US" sz="3200" b="1" dirty="0" err="1"/>
              <a:t>stdout</a:t>
            </a:r>
            <a:r>
              <a:rPr lang="en-US" sz="3200" dirty="0"/>
              <a:t>: </a:t>
            </a:r>
            <a:r>
              <a:rPr lang="en-US" sz="3200" dirty="0" err="1"/>
              <a:t>readline</a:t>
            </a:r>
            <a:r>
              <a:rPr lang="en-US" sz="3200" dirty="0"/>
              <a:t>, echo, print.</a:t>
            </a:r>
          </a:p>
          <a:p>
            <a:endParaRPr lang="en-US" sz="3200" dirty="0"/>
          </a:p>
          <a:p>
            <a:pPr marL="0" indent="0">
              <a:buNone/>
            </a:pPr>
            <a:r>
              <a:rPr lang="ru-RU" sz="3200" dirty="0"/>
              <a:t>Кроме того исполнение блокируется на </a:t>
            </a:r>
            <a:r>
              <a:rPr lang="ru-RU" sz="3200" b="1" dirty="0"/>
              <a:t>таймерах</a:t>
            </a:r>
            <a:r>
              <a:rPr lang="ru-RU" sz="3200" dirty="0"/>
              <a:t>: </a:t>
            </a:r>
            <a:r>
              <a:rPr lang="ru-RU" sz="3200" dirty="0" err="1"/>
              <a:t>sleep</a:t>
            </a:r>
            <a:r>
              <a:rPr lang="ru-RU" sz="3200" dirty="0"/>
              <a:t>, </a:t>
            </a:r>
            <a:r>
              <a:rPr lang="ru-RU" sz="3200" dirty="0" err="1"/>
              <a:t>usleep</a:t>
            </a:r>
            <a:r>
              <a:rPr lang="ru-RU" sz="3200" dirty="0"/>
              <a:t>. </a:t>
            </a:r>
          </a:p>
        </p:txBody>
      </p:sp>
    </p:spTree>
    <p:extLst>
      <p:ext uri="{BB962C8B-B14F-4D97-AF65-F5344CB8AC3E}">
        <p14:creationId xmlns:p14="http://schemas.microsoft.com/office/powerpoint/2010/main" val="1964768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8AF536-5BD7-47BE-B275-36A5FF72FD02}"/>
              </a:ext>
            </a:extLst>
          </p:cNvPr>
          <p:cNvSpPr>
            <a:spLocks noGrp="1"/>
          </p:cNvSpPr>
          <p:nvPr>
            <p:ph type="title"/>
          </p:nvPr>
        </p:nvSpPr>
        <p:spPr/>
        <p:txBody>
          <a:bodyPr/>
          <a:lstStyle/>
          <a:p>
            <a:r>
              <a:rPr lang="ru-RU" dirty="0"/>
              <a:t>Асинхронный </a:t>
            </a:r>
            <a:r>
              <a:rPr lang="en-US" dirty="0"/>
              <a:t>SQL-</a:t>
            </a:r>
            <a:r>
              <a:rPr lang="ru-RU" dirty="0"/>
              <a:t>клиент</a:t>
            </a:r>
          </a:p>
        </p:txBody>
      </p:sp>
      <p:sp>
        <p:nvSpPr>
          <p:cNvPr id="5" name="Прямоугольник 4">
            <a:extLst>
              <a:ext uri="{FF2B5EF4-FFF2-40B4-BE49-F238E27FC236}">
                <a16:creationId xmlns:a16="http://schemas.microsoft.com/office/drawing/2014/main" id="{A66618CF-78AD-4B5F-89BE-C25ED8B584E4}"/>
              </a:ext>
            </a:extLst>
          </p:cNvPr>
          <p:cNvSpPr/>
          <p:nvPr/>
        </p:nvSpPr>
        <p:spPr>
          <a:xfrm>
            <a:off x="838200" y="2336368"/>
            <a:ext cx="10515599" cy="3062377"/>
          </a:xfrm>
          <a:prstGeom prst="rect">
            <a:avLst/>
          </a:prstGeom>
        </p:spPr>
        <p:txBody>
          <a:bodyPr wrap="square">
            <a:spAutoFit/>
          </a:bodyPr>
          <a:lstStyle/>
          <a:p>
            <a:pPr>
              <a:spcBef>
                <a:spcPts val="600"/>
              </a:spcBef>
            </a:pPr>
            <a:r>
              <a:rPr lang="en-US" sz="2400" dirty="0">
                <a:solidFill>
                  <a:srgbClr val="CF222E"/>
                </a:solidFill>
                <a:latin typeface="Consolas" panose="020B0609020204030204" pitchFamily="49" charset="0"/>
              </a:rPr>
              <a:t>public</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err="1">
                <a:solidFill>
                  <a:srgbClr val="8250DF"/>
                </a:solidFill>
                <a:latin typeface="Consolas" panose="020B0609020204030204" pitchFamily="49" charset="0"/>
              </a:rPr>
              <a:t>execAsync</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string</a:t>
            </a:r>
            <a:r>
              <a:rPr lang="en-US" sz="2400" dirty="0">
                <a:solidFill>
                  <a:srgbClr val="24292F"/>
                </a:solidFill>
                <a:latin typeface="Consolas" panose="020B0609020204030204" pitchFamily="49" charset="0"/>
              </a:rPr>
              <a:t> $query, </a:t>
            </a:r>
            <a:r>
              <a:rPr lang="en-US" sz="2400" dirty="0">
                <a:solidFill>
                  <a:srgbClr val="CF222E"/>
                </a:solidFill>
                <a:latin typeface="Consolas" panose="020B0609020204030204" pitchFamily="49" charset="0"/>
              </a:rPr>
              <a:t>array</a:t>
            </a:r>
            <a:r>
              <a:rPr lang="en-US" sz="2400" dirty="0">
                <a:solidFill>
                  <a:srgbClr val="24292F"/>
                </a:solidFill>
                <a:latin typeface="Consolas" panose="020B0609020204030204" pitchFamily="49" charset="0"/>
              </a:rPr>
              <a:t> $params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 {</a:t>
            </a:r>
          </a:p>
          <a:p>
            <a:pPr>
              <a:spcBef>
                <a:spcPts val="600"/>
              </a:spcBef>
            </a:pPr>
            <a:r>
              <a:rPr lang="en-US" sz="2400" dirty="0">
                <a:solidFill>
                  <a:srgbClr val="24292F"/>
                </a:solidFill>
                <a:latin typeface="Consolas" panose="020B0609020204030204" pitchFamily="49" charset="0"/>
              </a:rPr>
              <a:t>    $socket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stream_socket_client</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'127.0.0.1:3306'</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a:t>
            </a:r>
          </a:p>
          <a:p>
            <a:pPr>
              <a:spcBef>
                <a:spcPts val="600"/>
              </a:spcBef>
            </a:pP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stream_set_blocking</a:t>
            </a:r>
            <a:r>
              <a:rPr lang="en-US" sz="2400" dirty="0">
                <a:solidFill>
                  <a:srgbClr val="24292F"/>
                </a:solidFill>
                <a:latin typeface="Consolas" panose="020B0609020204030204" pitchFamily="49" charset="0"/>
              </a:rPr>
              <a:t>($socket, </a:t>
            </a:r>
            <a:r>
              <a:rPr lang="en-US" sz="2400" dirty="0">
                <a:solidFill>
                  <a:srgbClr val="0550AE"/>
                </a:solidFill>
                <a:latin typeface="Consolas" panose="020B0609020204030204" pitchFamily="49" charset="0"/>
              </a:rPr>
              <a:t>false</a:t>
            </a:r>
            <a:r>
              <a:rPr lang="en-US" sz="2400" dirty="0">
                <a:solidFill>
                  <a:srgbClr val="24292F"/>
                </a:solidFill>
                <a:latin typeface="Consolas" panose="020B0609020204030204" pitchFamily="49" charset="0"/>
              </a:rPr>
              <a:t>);</a:t>
            </a:r>
          </a:p>
          <a:p>
            <a:pPr>
              <a:spcBef>
                <a:spcPts val="600"/>
              </a:spcBef>
            </a:pPr>
            <a:r>
              <a:rPr lang="en-US" sz="2400" dirty="0">
                <a:solidFill>
                  <a:srgbClr val="24292F"/>
                </a:solidFill>
                <a:latin typeface="Consolas" panose="020B0609020204030204" pitchFamily="49" charset="0"/>
              </a:rPr>
              <a:t>    $data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$this</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packBinarySQL</a:t>
            </a:r>
            <a:r>
              <a:rPr lang="en-US" sz="2400" dirty="0">
                <a:solidFill>
                  <a:srgbClr val="24292F"/>
                </a:solidFill>
                <a:latin typeface="Consolas" panose="020B0609020204030204" pitchFamily="49" charset="0"/>
              </a:rPr>
              <a:t>($query, $params);</a:t>
            </a:r>
          </a:p>
          <a:p>
            <a:pPr>
              <a:spcBef>
                <a:spcPts val="600"/>
              </a:spcBef>
            </a:pP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socket_write</a:t>
            </a:r>
            <a:r>
              <a:rPr lang="en-US" sz="2400" dirty="0">
                <a:solidFill>
                  <a:srgbClr val="24292F"/>
                </a:solidFill>
                <a:latin typeface="Consolas" panose="020B0609020204030204" pitchFamily="49" charset="0"/>
              </a:rPr>
              <a:t>($socket, $data, </a:t>
            </a:r>
            <a:r>
              <a:rPr lang="en-US" sz="2400" dirty="0" err="1">
                <a:solidFill>
                  <a:srgbClr val="0550AE"/>
                </a:solidFill>
                <a:latin typeface="Consolas" panose="020B0609020204030204" pitchFamily="49" charset="0"/>
              </a:rPr>
              <a:t>strlen</a:t>
            </a:r>
            <a:r>
              <a:rPr lang="en-US" sz="2400" dirty="0">
                <a:solidFill>
                  <a:srgbClr val="24292F"/>
                </a:solidFill>
                <a:latin typeface="Consolas" panose="020B0609020204030204" pitchFamily="49" charset="0"/>
              </a:rPr>
              <a:t>($data));</a:t>
            </a:r>
          </a:p>
          <a:p>
            <a:pPr>
              <a:spcBef>
                <a:spcPts val="600"/>
              </a:spcBef>
            </a:pPr>
            <a:r>
              <a:rPr lang="en-US" sz="2400"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224705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39002CF-4E50-46CF-BD61-2E3F76ACB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3968"/>
            <a:ext cx="12192000" cy="3770063"/>
          </a:xfrm>
          <a:prstGeom prst="rect">
            <a:avLst/>
          </a:prstGeom>
        </p:spPr>
      </p:pic>
    </p:spTree>
    <p:extLst>
      <p:ext uri="{BB962C8B-B14F-4D97-AF65-F5344CB8AC3E}">
        <p14:creationId xmlns:p14="http://schemas.microsoft.com/office/powerpoint/2010/main" val="88225082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2555</TotalTime>
  <Words>1994</Words>
  <Application>Microsoft Office PowerPoint</Application>
  <PresentationFormat>Широкоэкранный</PresentationFormat>
  <Paragraphs>228</Paragraphs>
  <Slides>20</Slides>
  <Notes>20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20</vt:i4>
      </vt:variant>
    </vt:vector>
  </HeadingPairs>
  <TitlesOfParts>
    <vt:vector size="27" baseType="lpstr">
      <vt:lpstr>-apple-system</vt:lpstr>
      <vt:lpstr>Arial</vt:lpstr>
      <vt:lpstr>Calibri</vt:lpstr>
      <vt:lpstr>Calibri Light</vt:lpstr>
      <vt:lpstr>Consolas</vt:lpstr>
      <vt:lpstr>Menlo</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2 основные причины, почему операции могут долго выполняться:</vt:lpstr>
      <vt:lpstr>PHP блокирует поток выполнения на всех I/O операциях</vt:lpstr>
      <vt:lpstr>Асинхронный SQL-клиент</vt:lpstr>
      <vt:lpstr>Презентация PowerPoint</vt:lpstr>
      <vt:lpstr>Презентация PowerPoint</vt:lpstr>
      <vt:lpstr>Презентация PowerPoint</vt:lpstr>
      <vt:lpstr>Презентация PowerPoint</vt:lpstr>
      <vt:lpstr>Фреймворки и компоненты использующие асинхронность:</vt:lpstr>
      <vt:lpstr>ReactPHP</vt:lpstr>
      <vt:lpstr>AMPHP</vt:lpstr>
      <vt:lpstr>Swoole</vt:lpstr>
      <vt:lpstr>Fibers</vt:lpstr>
      <vt:lpstr>Презентация PowerPoint</vt:lpstr>
      <vt:lpstr>Асинхронность в наших приложениях:</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Андрей Дмитракович</dc:creator>
  <cp:lastModifiedBy>Андрей Дмитракович</cp:lastModifiedBy>
  <cp:revision>89</cp:revision>
  <dcterms:created xsi:type="dcterms:W3CDTF">2022-01-09T15:43:44Z</dcterms:created>
  <dcterms:modified xsi:type="dcterms:W3CDTF">2022-01-19T11:53:22Z</dcterms:modified>
</cp:coreProperties>
</file>